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2" r:id="rId1"/>
  </p:sldMasterIdLst>
  <p:notesMasterIdLst>
    <p:notesMasterId r:id="rId41"/>
  </p:notesMasterIdLst>
  <p:sldIdLst>
    <p:sldId id="359" r:id="rId2"/>
    <p:sldId id="360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397" r:id="rId38"/>
    <p:sldId id="398" r:id="rId39"/>
    <p:sldId id="399" r:id="rId4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4660"/>
  </p:normalViewPr>
  <p:slideViewPr>
    <p:cSldViewPr>
      <p:cViewPr varScale="1">
        <p:scale>
          <a:sx n="79" d="100"/>
          <a:sy n="79" d="100"/>
        </p:scale>
        <p:origin x="4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47D316C-C7B2-4945-ACA8-3561E43A760A}" type="datetimeFigureOut">
              <a:rPr lang="zh-TW" altLang="en-US"/>
              <a:pPr>
                <a:defRPr/>
              </a:pPr>
              <a:t>2021/9/14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DB6C6E3-4050-4166-BC90-8646E77608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橢圓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6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A5892F-DC34-42F4-9095-AB4ACA0EA10E}" type="datetimeFigureOut">
              <a:rPr lang="zh-TW" altLang="en-US"/>
              <a:pPr>
                <a:defRPr/>
              </a:pPr>
              <a:t>2021/9/14</a:t>
            </a:fld>
            <a:endParaRPr lang="zh-TW" altLang="en-US"/>
          </a:p>
        </p:txBody>
      </p:sp>
      <p:sp>
        <p:nvSpPr>
          <p:cNvPr id="7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DB8FF-F531-4235-9701-327F55F84C9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77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FCE86-E1CA-4646-AC67-9EAFD36CAA17}" type="datetimeFigureOut">
              <a:rPr lang="zh-TW" altLang="en-US"/>
              <a:pPr>
                <a:defRPr/>
              </a:pPr>
              <a:t>2021/9/14</a:t>
            </a:fld>
            <a:endParaRPr lang="zh-TW" altLang="en-US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386E5-840F-483F-90F3-252A73D0A8C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48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83CFD-B72B-4FBC-9087-61C26E9EAA89}" type="datetimeFigureOut">
              <a:rPr lang="zh-TW" altLang="en-US"/>
              <a:pPr>
                <a:defRPr/>
              </a:pPr>
              <a:t>2021/9/14</a:t>
            </a:fld>
            <a:endParaRPr lang="zh-TW" altLang="en-US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06B04-4FBB-456F-817A-A78299CC7DB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554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F765B-4219-4C07-9C43-2ABF5605AF34}" type="datetimeFigureOut">
              <a:rPr lang="zh-TW" altLang="en-US"/>
              <a:pPr>
                <a:defRPr/>
              </a:pPr>
              <a:t>2021/9/14</a:t>
            </a:fld>
            <a:endParaRPr lang="zh-TW" altLang="en-US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001CF-D6BF-4274-8E7D-7F8D1FDAF69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704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橢圓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橢圓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109AA2-43E9-461E-AE6E-0A48B116498E}" type="datetimeFigureOut">
              <a:rPr lang="zh-TW" altLang="en-US"/>
              <a:pPr>
                <a:defRPr/>
              </a:pPr>
              <a:t>2021/9/14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86DCC-FBB3-4E0A-A747-7A4FC06F3A1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29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E63BD-791F-4704-BA8C-3BA11AD400F7}" type="datetimeFigureOut">
              <a:rPr lang="zh-TW" altLang="en-US"/>
              <a:pPr>
                <a:defRPr/>
              </a:pPr>
              <a:t>2021/9/14</a:t>
            </a:fld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155F-3EA1-4504-BD89-6F03804A3D8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56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7414-3E2C-4BC8-B8E7-208E48194D19}" type="datetimeFigureOut">
              <a:rPr lang="zh-TW" altLang="en-US"/>
              <a:pPr>
                <a:defRPr/>
              </a:pPr>
              <a:t>2021/9/14</a:t>
            </a:fld>
            <a:endParaRPr lang="zh-TW" altLang="en-US"/>
          </a:p>
        </p:txBody>
      </p:sp>
      <p:sp>
        <p:nvSpPr>
          <p:cNvPr id="8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CD6A4-4021-4BB3-857B-BE412BF0B1F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67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A0711-B0F8-4FB6-B84F-A684068093AE}" type="datetimeFigureOut">
              <a:rPr lang="zh-TW" altLang="en-US"/>
              <a:pPr>
                <a:defRPr/>
              </a:pPr>
              <a:t>2021/9/14</a:t>
            </a:fld>
            <a:endParaRPr lang="zh-TW" altLang="en-US"/>
          </a:p>
        </p:txBody>
      </p:sp>
      <p:sp>
        <p:nvSpPr>
          <p:cNvPr id="4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EF53B-1E1A-46D1-B4B1-71DFD92FEE0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73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3" name="矩形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4B782A-B1B0-400B-B682-9973ECF71EEC}" type="datetimeFigureOut">
              <a:rPr lang="zh-TW" altLang="en-US"/>
              <a:pPr>
                <a:defRPr/>
              </a:pPr>
              <a:t>2021/9/14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02692-CC84-48D7-AE49-E852F226034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462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92B1E-1F85-4580-A19B-D18BAF553150}" type="datetimeFigureOut">
              <a:rPr lang="zh-TW" altLang="en-US"/>
              <a:pPr>
                <a:defRPr/>
              </a:pPr>
              <a:t>2021/9/14</a:t>
            </a:fld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83991-6849-4918-9211-DEE5321645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18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kumimoji="0" lang="en-US" sz="3200">
              <a:latin typeface="+mn-lt"/>
              <a:ea typeface="+mn-ea"/>
            </a:endParaRPr>
          </a:p>
        </p:txBody>
      </p:sp>
      <p:sp>
        <p:nvSpPr>
          <p:cNvPr id="6" name="流程圖: 程序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流程圖: 程序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AA7E57-4BA1-4AE6-84AF-E45016D081DD}" type="datetimeFigureOut">
              <a:rPr lang="zh-TW" altLang="en-US"/>
              <a:pPr>
                <a:defRPr/>
              </a:pPr>
              <a:t>2021/9/14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86647-E47F-4648-9FBE-9C8E366AD33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10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33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ea typeface="新細明體" charset="-120"/>
              </a:defRPr>
            </a:lvl1pPr>
            <a:extLst/>
          </a:lstStyle>
          <a:p>
            <a:pPr>
              <a:defRPr/>
            </a:pPr>
            <a:fld id="{E12644FC-3629-4A8A-BF49-41182777CF1B}" type="datetimeFigureOut">
              <a:rPr lang="zh-TW" altLang="en-US"/>
              <a:pPr>
                <a:defRPr/>
              </a:pPr>
              <a:t>2021/9/14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ea typeface="新細明體" charset="-120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B5A788"/>
                </a:solidFill>
              </a:defRPr>
            </a:lvl1pPr>
          </a:lstStyle>
          <a:p>
            <a:fld id="{EF1D7F51-1582-4080-9370-5759E0022E17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7817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12basic.edu.tw/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frm=1&amp;source=images&amp;cd=&amp;cad=rja&amp;uact=8&amp;ved=0CAcQjRxqFQoTCKC3wqbruccCFQqKlAod5PgA_w&amp;url=http%3A%2F%2F210.61.12.190%2Fdisaster%2FcontentS%2FindexS.php%3Fitemvrid%3D718763546129&amp;ei=JezWVeCQJIqU0gTk8YP4Dw&amp;psig=AFQjCNGmdY83ztwDJFixkgZCzPstcGSgwQ&amp;ust=144023491048728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tw/url?sa=i&amp;rct=j&amp;q=&amp;esrc=s&amp;frm=1&amp;source=images&amp;cd=&amp;cad=rja&amp;uact=8&amp;ved=0CAcQjRxqFQoTCKzfvY6cwccCFQsclAodo-MNsg&amp;url=http%3A%2F%2Fwww.civil.taichung.gov.tw%2Fct.asp%3FxItem%3D188374%26ctNode%3D3163%26mp%3D102010&amp;ei=2sraVayKKou40ASjx7eQCw&amp;psig=AFQjCNEM600FC-rrkMJwBzuj3QviGWWBQw&amp;ust=14404885166788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police.taichung.gov.tw/TCPBWeb/wSite/ct?xItem=52159&amp;ctNode=770&amp;mp=sub0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yc.edu.tw/boe/main.php?menu_page=download&amp;city=#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frm=1&amp;source=images&amp;cd=&amp;cad=rja&amp;uact=8&amp;ved=0CAcQjRxqFQoTCI2N7rikwccCFcidlAodOpQKVA&amp;url=http%3A%2F%2F805.mnd.gov.tw%2Fcm%2Findex.php%3Fmo%3DDActiveInfo1%26ac%3Ddactive_show%26sn%3D121%26csn%3D19&amp;ei=l9PaVc3lAsi70gS6qKqgBQ&amp;psig=AFQjCNHelgAq52FJDbTH7CEwqhj3yQr-wg&amp;ust=1440490605287619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.tw/url?sa=i&amp;rct=j&amp;q=&amp;esrc=s&amp;frm=1&amp;source=images&amp;cd=&amp;cad=rja&amp;uact=8&amp;ved=0CAcQjRxqFQoTCPfA7-yKwccCFUaflAod1E0IWQ&amp;url=http%3A%2F%2Fjiaosi.e-land.gov.tw%2FreleaseRedirect.do%3FunitID%3D155%26pageID%3D5190&amp;ei=wLjaVffgMMa-0gTUm6HIBQ&amp;psig=AFQjCNGa3R5IIhq4j_q50RylI_NpTeenOA&amp;ust=14404838970371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google.com.tw/url?sa=i&amp;rct=j&amp;q=&amp;esrc=s&amp;frm=1&amp;source=images&amp;cd=&amp;cad=rja&amp;uact=8&amp;ved=0CAcQjRxqFQoTCPC38f-nwccCFUQrpgodTS8MyQ&amp;url=http%3A%2F%2Fb2605374.pixnet.net%2Fblog%2Fpost%2F35342027-%25E8%25A1%259B%25E7%2594%259F%25E6%2589%2580%25E7%259A%2584%25E6%25B5%2581%25E6%2584%259F%25E6%25B5%25B7%25E5%25A0%25B1%25E5%25AE%25A3%25E5%25B0%258E~&amp;ei=UdfaVbDLEsTWmAXN3rDIDA&amp;psig=AFQjCNEYles4q2N2mZIRa52gNxMgG8bQgw&amp;ust=1440491663223468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tw/url?sa=i&amp;rct=j&amp;q=&amp;esrc=s&amp;frm=1&amp;source=images&amp;cd=&amp;cad=rja&amp;uact=8&amp;ved=0CAcQjRxqFQoTCKGOh4r-wMcCFcYplAodTsIKBg&amp;url=http%3A%2F%2Fhealth99.hpa.gov.tw%2FHealthECard%2FHealthECardList.aspx%3Fparents%3D47%26p%3D2&amp;ei=XKvaVaHwFMbT0ATOhKsw&amp;psig=AFQjCNFHTVaKGW7mX22C0gp-KTKVBik5Yg&amp;ust=1440480454513053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google.com.tw/url?sa=i&amp;rct=j&amp;q=&amp;esrc=s&amp;frm=1&amp;source=images&amp;cd=&amp;cad=rja&amp;uact=8&amp;ved=0CAcQjRxqFQoTCLv24IiDwccCFSjGpgodsHAG3Q&amp;url=http%3A%2F%2Fwww.wsps.ntct.edu.tw%2Ffiles%2F14-1059-21526%2Cr892-1.php&amp;ei=l7DaVfvOMKiMmwWw4ZnoDQ&amp;psig=AFQjCNE0J1bdh1hocuRAbjbwRyi_QQxsBg&amp;ust=144048174827945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www.google.com.tw/url?sa=i&amp;rct=j&amp;q=&amp;esrc=s&amp;frm=1&amp;source=images&amp;cd=&amp;cad=rja&amp;uact=8&amp;ved=0CAcQjRxqFQoTCKS_4baJwccCFWM2pgodKvcKKA&amp;url=http%3A%2F%2F163.17.128.110%2Fwordpress%2F%3Fpaged%3D47&amp;ei=QrfaVaSWNuPsmAWq7qvAAg&amp;psig=AFQjCNE0J1bdh1hocuRAbjbwRyi_QQxsBg&amp;ust=144048174827945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.tw/url?sa=i&amp;rct=j&amp;q=&amp;esrc=s&amp;frm=1&amp;source=images&amp;cd=&amp;cad=rja&amp;uact=8&amp;ved=0CAcQjRxqFQoTCMafy5KXwccCFYQelAodpUgPew&amp;url=http%3A%2F%2F163.17.241.7%2Fspesblog%2Findex.php%3FblogId%3D2&amp;ei=pcXaVYa5B4S90ASlkb3YBw&amp;psig=AFQjCNE-dwioT6FtJRkFcqozDGcI_xcfWg&amp;ust=144048720140600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://www.google.com.tw/url?sa=i&amp;rct=j&amp;q=&amp;esrc=s&amp;frm=1&amp;source=images&amp;cd=&amp;cad=rja&amp;uact=8&amp;ved=0CAcQjRxqFQoTCOuT0uPow8cCFUKhlAodOkcI6A&amp;url=http%3A%2F%2Fwww2.plps.cyc.edu.tw%2F100%25E5%25AD%25B8%25E6%25A0%25A1%25E7%25B6%25B2%25E9%25A0%2581%25E5%25B0%2588%25E5%258D%2580%2F1000429%25E6%259B%25B4%25E6%2596%25B0%25E6%25B0%25B8%25E7%25BA%258C%25E6%25A0%25A1%25E5%259C%2592%25E8%25A8%2588%25E7%2595%25AB%25E7%25B6%25B2%25E9%25A0%2581%25E8%25B3%2587%25E6%2596%2599%2F%25E4%25BA%258C%25E7%25B6%25A0%25E8%2589%25B2%25E7%2594%259F%25E6%25B4%25BB%2F%25E7%25B6%25A0%25E8%2589%25B2%25E6%2594%25BF%25E7%25AD%2596%2F%25E5%25AE%25A3%25E5%25B0%258E%25E7%25AF%2580%25E8%2583%25BD%25E6%25B8%259B%25E7%25A2%25B3%25E7%2584%25A1%25E6%2582%2594%25E5%258D%2581%25E5%25A4%25A7%25E7%2584%25A1%25E6%2582%2594%25E6%258E%25AA%25E6%2596%25BD%25E6%25B5%25B7%25E5%25A0%25B1.htm&amp;ei=rSfcVauJNMLC0gS6jqHADg&amp;psig=AFQjCNE3j_nVuNV1idKDpJcsFwgBdqDDJg&amp;ust=1440577733414397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Iv9CiIyF0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lhl.nou.edu.tw/~child/index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1750" y="2143125"/>
            <a:ext cx="6400800" cy="2286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家長可進入教育部十二年國 </a:t>
            </a:r>
            <a:b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教宣導網站進行了解。</a:t>
            </a:r>
            <a:b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連結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十二年國民基本教育 </a:t>
            </a:r>
            <a:b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宣導媒材「微電影」</a:t>
            </a:r>
            <a:b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短影片長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分鐘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b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http://12basic.edu.tw/</a:t>
            </a:r>
            <a:b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428875" y="285750"/>
            <a:ext cx="6400800" cy="1509713"/>
          </a:xfrm>
        </p:spPr>
        <p:txBody>
          <a:bodyPr/>
          <a:lstStyle/>
          <a:p>
            <a:pPr>
              <a:defRPr/>
            </a:pPr>
            <a:r>
              <a:rPr lang="zh-TW" altLang="en-US" sz="4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十二年國民基本教育宣導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007991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4b72aaa8ea7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112" y="305272"/>
            <a:ext cx="7992888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1187450" y="1447800"/>
            <a:ext cx="7747000" cy="5149850"/>
          </a:xfrm>
        </p:spPr>
        <p:txBody>
          <a:bodyPr/>
          <a:lstStyle/>
          <a:p>
            <a:r>
              <a:rPr lang="zh-TW" altLang="en-US">
                <a:solidFill>
                  <a:srgbClr val="FF0000"/>
                </a:solidFill>
                <a:latin typeface="華康特粗楷體" pitchFamily="49" charset="-120"/>
                <a:ea typeface="華康特粗楷體" pitchFamily="49" charset="-120"/>
              </a:rPr>
              <a:t>交通導護志工招募</a:t>
            </a:r>
            <a:r>
              <a:rPr lang="en-US" altLang="zh-TW">
                <a:solidFill>
                  <a:srgbClr val="FF0000"/>
                </a:solidFill>
                <a:latin typeface="華康特粗楷體" pitchFamily="49" charset="-120"/>
                <a:ea typeface="華康特粗楷體" pitchFamily="49" charset="-120"/>
              </a:rPr>
              <a:t>:</a:t>
            </a:r>
            <a:r>
              <a:rPr lang="zh-TW" altLang="en-US">
                <a:latin typeface="華康特粗楷體" pitchFamily="49" charset="-120"/>
                <a:ea typeface="華康特粗楷體" pitchFamily="49" charset="-120"/>
              </a:rPr>
              <a:t>歡迎加入本校交通導護志工，一起為山腳學子交通安全把關</a:t>
            </a:r>
            <a:endParaRPr lang="en-US" altLang="zh-TW">
              <a:latin typeface="華康特粗楷體" pitchFamily="49" charset="-120"/>
              <a:ea typeface="華康特粗楷體" pitchFamily="49" charset="-120"/>
            </a:endParaRPr>
          </a:p>
          <a:p>
            <a:endParaRPr lang="zh-TW" altLang="en-US">
              <a:latin typeface="華康特粗楷體" pitchFamily="49" charset="-120"/>
              <a:ea typeface="華康特粗楷體" pitchFamily="49" charset="-120"/>
            </a:endParaRPr>
          </a:p>
        </p:txBody>
      </p:sp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 bwMode="auto"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FFFF00"/>
                </a:solidFill>
                <a:latin typeface="Verdana" pitchFamily="34" charset="0"/>
              </a:rPr>
              <a:t>校園及交通安全宣導</a:t>
            </a:r>
          </a:p>
        </p:txBody>
      </p:sp>
      <p:pic>
        <p:nvPicPr>
          <p:cNvPr id="51202" name="Picture 2" descr="\\163.30.66.9\共用資料\107學年度\學務處\●105訓導處活動相片\交通安全\20160901_073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36912"/>
            <a:ext cx="6840760" cy="3847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0652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14b72aaa8ea7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112" y="305272"/>
            <a:ext cx="7992888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221288"/>
          </a:xfrm>
        </p:spPr>
        <p:txBody>
          <a:bodyPr/>
          <a:lstStyle/>
          <a:p>
            <a:r>
              <a:rPr lang="zh-TW" altLang="en-US">
                <a:latin typeface="華康特粗楷體" pitchFamily="49" charset="-120"/>
                <a:ea typeface="華康特粗楷體" pitchFamily="49" charset="-120"/>
              </a:rPr>
              <a:t>室內避難 </a:t>
            </a:r>
            <a:r>
              <a:rPr lang="en-US" altLang="zh-TW">
                <a:latin typeface="華康特粗楷體" pitchFamily="49" charset="-120"/>
                <a:ea typeface="華康特粗楷體" pitchFamily="49" charset="-120"/>
              </a:rPr>
              <a:t>:</a:t>
            </a:r>
            <a:r>
              <a:rPr lang="zh-TW" altLang="en-US">
                <a:latin typeface="華康特粗楷體" pitchFamily="49" charset="-120"/>
                <a:ea typeface="華康特粗楷體" pitchFamily="49" charset="-120"/>
              </a:rPr>
              <a:t> 趴下、掩護、穩住</a:t>
            </a:r>
            <a:endParaRPr lang="en-US" altLang="zh-TW">
              <a:latin typeface="華康特粗楷體" pitchFamily="49" charset="-120"/>
              <a:ea typeface="華康特粗楷體" pitchFamily="49" charset="-120"/>
            </a:endParaRP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pPr>
              <a:buFont typeface="Wingdings 2" panose="05020102010507070707" pitchFamily="18" charset="2"/>
              <a:buNone/>
            </a:pPr>
            <a:endParaRPr lang="en-US" altLang="zh-TW"/>
          </a:p>
          <a:p>
            <a:pPr>
              <a:buFont typeface="Wingdings 2" panose="05020102010507070707" pitchFamily="18" charset="2"/>
              <a:buNone/>
            </a:pPr>
            <a:r>
              <a:rPr lang="zh-TW" altLang="en-US">
                <a:latin typeface="華康特粗楷體" pitchFamily="49" charset="-120"/>
                <a:ea typeface="華康特粗楷體" pitchFamily="49" charset="-120"/>
              </a:rPr>
              <a:t>室外避難</a:t>
            </a:r>
            <a:r>
              <a:rPr lang="en-US" altLang="zh-TW">
                <a:latin typeface="華康特粗楷體" pitchFamily="49" charset="-120"/>
                <a:ea typeface="華康特粗楷體" pitchFamily="49" charset="-120"/>
              </a:rPr>
              <a:t>:</a:t>
            </a:r>
            <a:r>
              <a:rPr lang="zh-TW" altLang="en-US">
                <a:latin typeface="華康特粗楷體" pitchFamily="49" charset="-120"/>
                <a:ea typeface="華康特粗楷體" pitchFamily="49" charset="-120"/>
              </a:rPr>
              <a:t>不跑、不推、不語</a:t>
            </a:r>
            <a:endParaRPr lang="en-US" altLang="zh-TW">
              <a:latin typeface="華康特粗楷體" pitchFamily="49" charset="-120"/>
              <a:ea typeface="華康特粗楷體" pitchFamily="49" charset="-120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</p:txBody>
      </p:sp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 bwMode="auto"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FFFF00"/>
                </a:solidFill>
                <a:latin typeface="Verdana" pitchFamily="34" charset="0"/>
              </a:rPr>
              <a:t>防災防震宣導</a:t>
            </a:r>
          </a:p>
        </p:txBody>
      </p:sp>
      <p:pic>
        <p:nvPicPr>
          <p:cNvPr id="6" name="圖片 5" descr="step3-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132856"/>
            <a:ext cx="7056784" cy="1944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 descr="IMG_0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869160"/>
            <a:ext cx="3312368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內容版面配置區 7" descr="IMG_00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869160"/>
            <a:ext cx="3312368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875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4b72aaa8ea7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112" y="305272"/>
            <a:ext cx="7992888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>
                <a:latin typeface="華康特粗楷體" pitchFamily="49" charset="-120"/>
                <a:ea typeface="華康特粗楷體" pitchFamily="49" charset="-120"/>
              </a:rPr>
              <a:t>家庭防災卡填寫範例</a:t>
            </a:r>
            <a:endParaRPr lang="en-US" altLang="zh-TW">
              <a:latin typeface="華康特粗楷體" pitchFamily="49" charset="-120"/>
              <a:ea typeface="華康特粗楷體" pitchFamily="49" charset="-120"/>
            </a:endParaRPr>
          </a:p>
          <a:p>
            <a:endParaRPr lang="zh-TW" altLang="en-US"/>
          </a:p>
        </p:txBody>
      </p:sp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 bwMode="auto"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FFFF00"/>
                </a:solidFill>
                <a:latin typeface="Verdana" pitchFamily="34" charset="0"/>
              </a:rPr>
              <a:t>防災防震宣導</a:t>
            </a:r>
          </a:p>
        </p:txBody>
      </p:sp>
      <p:pic>
        <p:nvPicPr>
          <p:cNvPr id="20485" name="Picture 5" descr="family%20card%20exampl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60575"/>
            <a:ext cx="6983413" cy="4543425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402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14b72aaa8ea7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112" y="305272"/>
            <a:ext cx="7992888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 bwMode="auto"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FFFF00"/>
                </a:solidFill>
                <a:latin typeface="Verdana" pitchFamily="34" charset="0"/>
              </a:rPr>
              <a:t>防災防震宣導</a:t>
            </a:r>
          </a:p>
        </p:txBody>
      </p:sp>
      <p:pic>
        <p:nvPicPr>
          <p:cNvPr id="21508" name="Picture 6" descr="201305141515500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773238"/>
            <a:ext cx="6529388" cy="4800600"/>
          </a:xfrm>
          <a:noFill/>
          <a:ln w="28575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835150" y="1557338"/>
            <a:ext cx="6553200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510" name="文字方塊 6"/>
          <p:cNvSpPr txBox="1">
            <a:spLocks noChangeArrowheads="1"/>
          </p:cNvSpPr>
          <p:nvPr/>
        </p:nvSpPr>
        <p:spPr bwMode="auto">
          <a:xfrm>
            <a:off x="2051050" y="1484313"/>
            <a:ext cx="51133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特粗楷體" pitchFamily="49" charset="-120"/>
                <a:ea typeface="華康特粗楷體" pitchFamily="49" charset="-120"/>
                <a:cs typeface="+mn-cs"/>
              </a:rPr>
              <a:t>備妥緊急避難包</a:t>
            </a:r>
          </a:p>
        </p:txBody>
      </p:sp>
    </p:spTree>
    <p:extLst>
      <p:ext uri="{BB962C8B-B14F-4D97-AF65-F5344CB8AC3E}">
        <p14:creationId xmlns:p14="http://schemas.microsoft.com/office/powerpoint/2010/main" val="215836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4b72aaa8ea7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112" y="305272"/>
            <a:ext cx="7992888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AutoShape 3"/>
          <p:cNvSpPr txBox="1">
            <a:spLocks noChangeArrowheads="1"/>
          </p:cNvSpPr>
          <p:nvPr/>
        </p:nvSpPr>
        <p:spPr bwMode="auto">
          <a:xfrm>
            <a:off x="1403350" y="260350"/>
            <a:ext cx="7499350" cy="1143000"/>
          </a:xfrm>
          <a:prstGeom prst="flowChartDocument">
            <a:avLst/>
          </a:prstGeom>
          <a:solidFill>
            <a:srgbClr val="FF99CC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 anchor="ctr">
            <a:normAutofit/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erdana" pitchFamily="34" charset="0"/>
                <a:ea typeface="微軟正黑體" panose="020B0604030504040204" pitchFamily="34" charset="-120"/>
                <a:cs typeface="+mn-cs"/>
              </a:rPr>
              <a:t>防災防震宣導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Verdana" pitchFamily="34" charset="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6388" name="Picture 5" descr="流言平臺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1568450"/>
            <a:ext cx="7602537" cy="462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9254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>
                <a:solidFill>
                  <a:srgbClr val="002060"/>
                </a:solidFill>
                <a:latin typeface="華康特粗楷體" pitchFamily="49" charset="-120"/>
                <a:ea typeface="華康特粗楷體" pitchFamily="49" charset="-120"/>
              </a:rPr>
              <a:t>防制校園霸凌</a:t>
            </a:r>
            <a:endParaRPr lang="en-US" altLang="zh-TW">
              <a:solidFill>
                <a:srgbClr val="002060"/>
              </a:solidFill>
              <a:latin typeface="華康特粗楷體" pitchFamily="49" charset="-120"/>
              <a:ea typeface="華康特粗楷體" pitchFamily="49" charset="-120"/>
            </a:endParaRPr>
          </a:p>
          <a:p>
            <a:endParaRPr lang="zh-TW" altLang="en-US"/>
          </a:p>
        </p:txBody>
      </p:sp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675562" cy="1143000"/>
          </a:xfrm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Verdana" pitchFamily="34" charset="0"/>
              </a:rPr>
              <a:t>友善校園宣導</a:t>
            </a:r>
            <a:r>
              <a:rPr lang="en-US" altLang="zh-TW" sz="3600" b="1" dirty="0">
                <a:solidFill>
                  <a:srgbClr val="FFFF00"/>
                </a:solidFill>
                <a:latin typeface="Verdana" pitchFamily="34" charset="0"/>
              </a:rPr>
              <a:t>:</a:t>
            </a:r>
            <a:r>
              <a:rPr lang="zh-TW" altLang="en-US" sz="3600" b="1" dirty="0">
                <a:solidFill>
                  <a:srgbClr val="FFFF00"/>
                </a:solidFill>
                <a:latin typeface="Verdana" pitchFamily="34" charset="0"/>
              </a:rPr>
              <a:t>反霸凌宣導</a:t>
            </a:r>
          </a:p>
        </p:txBody>
      </p:sp>
      <p:sp>
        <p:nvSpPr>
          <p:cNvPr id="6" name="內容版面配置區 1"/>
          <p:cNvSpPr txBox="1">
            <a:spLocks/>
          </p:cNvSpPr>
          <p:nvPr/>
        </p:nvSpPr>
        <p:spPr>
          <a:xfrm>
            <a:off x="1187450" y="2133600"/>
            <a:ext cx="7705725" cy="8572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56032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3891A7"/>
              </a:buClr>
              <a:buSzPct val="68000"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「校園霸凌」的種類大致分為：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</a:t>
            </a:r>
          </a:p>
          <a:p>
            <a:pPr marL="365760" marR="0" lvl="0" indent="-256032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3891A7"/>
              </a:buClr>
              <a:buSzPct val="68000"/>
              <a:buFontTx/>
              <a:buNone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 </a:t>
            </a:r>
            <a:r>
              <a:rPr kumimoji="1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關係霸凌、言語霸凌、肢體霸凌、性霸凌、網路霸凌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1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內容版面配置區 1"/>
          <p:cNvSpPr txBox="1">
            <a:spLocks/>
          </p:cNvSpPr>
          <p:nvPr/>
        </p:nvSpPr>
        <p:spPr bwMode="auto">
          <a:xfrm>
            <a:off x="1116013" y="3068638"/>
            <a:ext cx="7885112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◆防制校園霸凌的因應方式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微軟正黑體" panose="020B0604030504040204" pitchFamily="34" charset="-120"/>
              <a:cs typeface="+mn-cs"/>
            </a:endParaRP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1.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鼓勵子女在發現或是遭受校園霸凌時，要勇敢說出來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，讓家長及老師針對問題進行協助與輔導。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微軟正黑體" panose="020B0604030504040204" pitchFamily="34" charset="-120"/>
              <a:cs typeface="+mn-cs"/>
            </a:endParaRP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 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尤其是旁觀學生的反映，更是彰顯校園正義的重要機制，讓學生瞭解見義勇為，可以阻止同學遭受霸凌的傷害。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微軟正黑體" panose="020B0604030504040204" pitchFamily="34" charset="-120"/>
              <a:cs typeface="+mn-cs"/>
            </a:endParaRP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2.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宣導多元反映管道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：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微軟正黑體" panose="020B0604030504040204" pitchFamily="34" charset="-120"/>
              <a:cs typeface="+mn-cs"/>
            </a:endParaRP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  </a:t>
            </a: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 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教育部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反霸凌專線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0800-200-885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、山腳國小學務處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3241884-310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與反罷凌信箱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或利用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校園生活問卷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提出意見。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615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>
                <a:solidFill>
                  <a:srgbClr val="002060"/>
                </a:solidFill>
                <a:latin typeface="華康特粗楷體" pitchFamily="49" charset="-120"/>
                <a:ea typeface="華康特粗楷體" pitchFamily="49" charset="-120"/>
              </a:rPr>
              <a:t>防制學生藥物濫用</a:t>
            </a:r>
            <a:endParaRPr lang="en-US" altLang="zh-TW">
              <a:solidFill>
                <a:srgbClr val="002060"/>
              </a:solidFill>
              <a:latin typeface="華康特粗楷體" pitchFamily="49" charset="-120"/>
              <a:ea typeface="華康特粗楷體" pitchFamily="49" charset="-120"/>
            </a:endParaRPr>
          </a:p>
          <a:p>
            <a:pPr>
              <a:buFont typeface="Wingdings 2" panose="05020102010507070707" pitchFamily="18" charset="2"/>
              <a:buNone/>
            </a:pPr>
            <a:endParaRPr lang="zh-TW" altLang="en-US"/>
          </a:p>
        </p:txBody>
      </p:sp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 bwMode="auto"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Verdana" pitchFamily="34" charset="0"/>
              </a:rPr>
              <a:t>友善校園宣導</a:t>
            </a:r>
            <a:r>
              <a:rPr lang="en-US" altLang="zh-TW" sz="3600" b="1" dirty="0">
                <a:solidFill>
                  <a:srgbClr val="FFFF00"/>
                </a:solidFill>
                <a:latin typeface="Verdana" pitchFamily="34" charset="0"/>
              </a:rPr>
              <a:t>:</a:t>
            </a:r>
            <a:r>
              <a:rPr lang="zh-TW" altLang="en-US" sz="3600" b="1" dirty="0">
                <a:solidFill>
                  <a:srgbClr val="FFFF00"/>
                </a:solidFill>
                <a:latin typeface="Verdana" pitchFamily="34" charset="0"/>
              </a:rPr>
              <a:t>反毒宣導</a:t>
            </a:r>
          </a:p>
        </p:txBody>
      </p:sp>
      <p:sp>
        <p:nvSpPr>
          <p:cNvPr id="5" name="內容版面配置區 1"/>
          <p:cNvSpPr txBox="1">
            <a:spLocks/>
          </p:cNvSpPr>
          <p:nvPr/>
        </p:nvSpPr>
        <p:spPr bwMode="auto">
          <a:xfrm>
            <a:off x="827088" y="2133600"/>
            <a:ext cx="807085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       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為防制層出不窮的新興毒品包裝樣式，請家長配合校方一起協助子女建立有關毒品危害防制之正確觀念，結合家庭教育， 提供正確反毒、拒毒資訊。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6" name="圖片 5" descr="0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509120"/>
            <a:ext cx="2286016" cy="1619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582" name="圖片 6" descr="00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437063"/>
            <a:ext cx="2095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 descr="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509120"/>
            <a:ext cx="2214578" cy="163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69726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 bwMode="auto"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Verdana" pitchFamily="34" charset="0"/>
              </a:rPr>
              <a:t>友善校園宣導</a:t>
            </a:r>
            <a:r>
              <a:rPr lang="en-US" altLang="zh-TW" sz="3600" b="1" dirty="0">
                <a:solidFill>
                  <a:srgbClr val="FFFF00"/>
                </a:solidFill>
                <a:latin typeface="Verdana" pitchFamily="34" charset="0"/>
              </a:rPr>
              <a:t>:</a:t>
            </a:r>
            <a:r>
              <a:rPr lang="zh-TW" altLang="en-US" sz="3600" b="1" dirty="0">
                <a:solidFill>
                  <a:srgbClr val="FFFF00"/>
                </a:solidFill>
                <a:latin typeface="Verdana" pitchFamily="34" charset="0"/>
              </a:rPr>
              <a:t>反毒宣導</a:t>
            </a:r>
          </a:p>
        </p:txBody>
      </p:sp>
      <p:pic>
        <p:nvPicPr>
          <p:cNvPr id="25603" name="Picture 3" descr="s_3191333474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700213"/>
            <a:ext cx="3382963" cy="4591050"/>
          </a:xfrm>
          <a:ln w="28575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25604" name="Picture 4" descr="f136256533286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700213"/>
            <a:ext cx="3567112" cy="4608512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509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1258888" y="1447800"/>
            <a:ext cx="7675562" cy="4800600"/>
          </a:xfrm>
        </p:spPr>
        <p:txBody>
          <a:bodyPr/>
          <a:lstStyle/>
          <a:p>
            <a:r>
              <a:rPr lang="zh-TW" altLang="en-US">
                <a:solidFill>
                  <a:srgbClr val="002060"/>
                </a:solidFill>
              </a:rPr>
              <a:t>防制學生參加不良組織</a:t>
            </a:r>
            <a:endParaRPr lang="en-US" altLang="zh-TW">
              <a:solidFill>
                <a:srgbClr val="00206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TW" altLang="en-US">
                <a:solidFill>
                  <a:srgbClr val="002060"/>
                </a:solidFill>
              </a:rPr>
              <a:t>   時時注意子女交友狀況與日常言行，多一點關心、多一點關懷、多一點關愛，多一點陪伴</a:t>
            </a:r>
            <a:r>
              <a:rPr lang="en-US" altLang="zh-TW">
                <a:solidFill>
                  <a:srgbClr val="002060"/>
                </a:solidFill>
              </a:rPr>
              <a:t>!</a:t>
            </a:r>
            <a:r>
              <a:rPr lang="zh-TW" altLang="en-US">
                <a:solidFill>
                  <a:srgbClr val="002060"/>
                </a:solidFill>
              </a:rPr>
              <a:t>才能讓子女健康快樂的成長。</a:t>
            </a:r>
            <a:endParaRPr lang="en-US" altLang="zh-TW">
              <a:solidFill>
                <a:srgbClr val="00206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zh-TW" altLang="en-US"/>
          </a:p>
        </p:txBody>
      </p:sp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 bwMode="auto"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Verdana" pitchFamily="34" charset="0"/>
              </a:rPr>
              <a:t>友善校園宣導</a:t>
            </a:r>
            <a:r>
              <a:rPr lang="en-US" altLang="zh-TW" sz="3600" b="1" dirty="0">
                <a:solidFill>
                  <a:srgbClr val="FFFF00"/>
                </a:solidFill>
                <a:latin typeface="Verdana" pitchFamily="34" charset="0"/>
              </a:rPr>
              <a:t>:</a:t>
            </a:r>
            <a:r>
              <a:rPr lang="zh-TW" altLang="en-US" sz="3600" b="1" dirty="0">
                <a:solidFill>
                  <a:srgbClr val="FFFF00"/>
                </a:solidFill>
                <a:latin typeface="Verdana" pitchFamily="34" charset="0"/>
              </a:rPr>
              <a:t>反黑</a:t>
            </a:r>
          </a:p>
        </p:txBody>
      </p:sp>
      <p:pic>
        <p:nvPicPr>
          <p:cNvPr id="5" name="圖片 4" descr="未命名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005064"/>
            <a:ext cx="4104456" cy="24397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33286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150" y="1844675"/>
            <a:ext cx="6400800" cy="2286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100" dirty="0"/>
              <a:t>‧</a:t>
            </a:r>
            <a:r>
              <a:rPr lang="zh-TW" altLang="en-US" sz="3100" dirty="0">
                <a:latin typeface="新細明體" pitchFamily="18" charset="-120"/>
                <a:ea typeface="新細明體" pitchFamily="18" charset="-120"/>
              </a:rPr>
              <a:t>配合老師教導孩子重視自己的身體自</a:t>
            </a:r>
            <a:br>
              <a:rPr lang="en-US" altLang="zh-TW" sz="3100" dirty="0">
                <a:latin typeface="新細明體" pitchFamily="18" charset="-120"/>
                <a:ea typeface="新細明體" pitchFamily="18" charset="-120"/>
              </a:rPr>
            </a:br>
            <a:r>
              <a:rPr lang="zh-TW" altLang="en-US" sz="3100" dirty="0">
                <a:latin typeface="新細明體" pitchFamily="18" charset="-120"/>
                <a:ea typeface="新細明體" pitchFamily="18" charset="-120"/>
              </a:rPr>
              <a:t>    主權，對不受歡迎的騷擾應勇敢說</a:t>
            </a:r>
            <a:r>
              <a:rPr lang="en-US" altLang="zh-TW" sz="3100" dirty="0">
                <a:latin typeface="新細明體" pitchFamily="18" charset="-120"/>
                <a:ea typeface="新細明體" pitchFamily="18" charset="-120"/>
              </a:rPr>
              <a:t>『</a:t>
            </a:r>
            <a:br>
              <a:rPr lang="en-US" altLang="zh-TW" sz="3100" dirty="0">
                <a:latin typeface="新細明體" pitchFamily="18" charset="-120"/>
                <a:ea typeface="新細明體" pitchFamily="18" charset="-120"/>
              </a:rPr>
            </a:br>
            <a:r>
              <a:rPr lang="zh-TW" altLang="en-US" sz="3100" dirty="0">
                <a:latin typeface="新細明體" pitchFamily="18" charset="-120"/>
                <a:ea typeface="新細明體" pitchFamily="18" charset="-120"/>
              </a:rPr>
              <a:t>    不</a:t>
            </a:r>
            <a:r>
              <a:rPr lang="en-US" altLang="zh-TW" sz="3100" dirty="0">
                <a:latin typeface="新細明體" pitchFamily="18" charset="-120"/>
                <a:ea typeface="新細明體" pitchFamily="18" charset="-120"/>
              </a:rPr>
              <a:t>』</a:t>
            </a:r>
            <a:r>
              <a:rPr lang="zh-TW" altLang="en-US" sz="3100" dirty="0">
                <a:latin typeface="新細明體" pitchFamily="18" charset="-120"/>
                <a:ea typeface="新細明體" pitchFamily="18" charset="-120"/>
              </a:rPr>
              <a:t>，我們有權利拒絕任何我們「感</a:t>
            </a:r>
            <a:br>
              <a:rPr lang="en-US" altLang="zh-TW" sz="3100" dirty="0">
                <a:latin typeface="新細明體" pitchFamily="18" charset="-120"/>
                <a:ea typeface="新細明體" pitchFamily="18" charset="-120"/>
              </a:rPr>
            </a:br>
            <a:r>
              <a:rPr lang="zh-TW" altLang="en-US" sz="3100" dirty="0">
                <a:latin typeface="新細明體" pitchFamily="18" charset="-120"/>
                <a:ea typeface="新細明體" pitchFamily="18" charset="-120"/>
              </a:rPr>
              <a:t>    覺不舒服的行為」。</a:t>
            </a:r>
            <a:br>
              <a:rPr lang="en-US" altLang="zh-TW" sz="3100" dirty="0">
                <a:latin typeface="新細明體" pitchFamily="18" charset="-120"/>
                <a:ea typeface="新細明體" pitchFamily="18" charset="-120"/>
              </a:rPr>
            </a:br>
            <a:r>
              <a:rPr lang="en-US" altLang="zh-TW" sz="3100" dirty="0">
                <a:latin typeface="新細明體" pitchFamily="18" charset="-120"/>
                <a:ea typeface="新細明體" pitchFamily="18" charset="-120"/>
              </a:rPr>
              <a:t> ‧</a:t>
            </a:r>
            <a:r>
              <a:rPr lang="zh-TW" altLang="en-US" sz="3100" dirty="0">
                <a:latin typeface="新細明體" pitchFamily="18" charset="-120"/>
                <a:ea typeface="新細明體" pitchFamily="18" charset="-120"/>
              </a:rPr>
              <a:t>教導孩童：別人對我好，我也對別人</a:t>
            </a:r>
            <a:br>
              <a:rPr lang="en-US" altLang="zh-TW" sz="3100" dirty="0">
                <a:latin typeface="新細明體" pitchFamily="18" charset="-120"/>
                <a:ea typeface="新細明體" pitchFamily="18" charset="-120"/>
              </a:rPr>
            </a:br>
            <a:r>
              <a:rPr lang="zh-TW" altLang="en-US" sz="3100" dirty="0">
                <a:latin typeface="新細明體" pitchFamily="18" charset="-120"/>
                <a:ea typeface="新細明體" pitchFamily="18" charset="-120"/>
              </a:rPr>
              <a:t>     好，有來有往互相支持才是好朋友，</a:t>
            </a:r>
            <a:br>
              <a:rPr lang="en-US" altLang="zh-TW" sz="3100" dirty="0">
                <a:latin typeface="新細明體" pitchFamily="18" charset="-120"/>
                <a:ea typeface="新細明體" pitchFamily="18" charset="-120"/>
              </a:rPr>
            </a:br>
            <a:r>
              <a:rPr lang="zh-TW" altLang="en-US" sz="3100" dirty="0">
                <a:latin typeface="新細明體" pitchFamily="18" charset="-120"/>
                <a:ea typeface="新細明體" pitchFamily="18" charset="-120"/>
              </a:rPr>
              <a:t>    不管他</a:t>
            </a:r>
            <a:r>
              <a:rPr lang="en-US" altLang="zh-TW" sz="3100" dirty="0">
                <a:latin typeface="新細明體" pitchFamily="18" charset="-120"/>
                <a:ea typeface="新細明體" pitchFamily="18" charset="-120"/>
              </a:rPr>
              <a:t>/</a:t>
            </a:r>
            <a:r>
              <a:rPr lang="zh-TW" altLang="en-US" sz="3100" dirty="0">
                <a:latin typeface="新細明體" pitchFamily="18" charset="-120"/>
                <a:ea typeface="新細明體" pitchFamily="18" charset="-120"/>
              </a:rPr>
              <a:t>她跟我是不是同一</a:t>
            </a:r>
            <a:r>
              <a:rPr lang="zh-TW" altLang="en-US" sz="3100" dirty="0"/>
              <a:t>個性別。 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AutoShape 3"/>
          <p:cNvSpPr txBox="1">
            <a:spLocks noChangeArrowheads="1"/>
          </p:cNvSpPr>
          <p:nvPr/>
        </p:nvSpPr>
        <p:spPr bwMode="auto">
          <a:xfrm>
            <a:off x="1403350" y="188913"/>
            <a:ext cx="7499350" cy="1143000"/>
          </a:xfrm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normAutofit/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erdana" pitchFamily="34" charset="0"/>
                <a:ea typeface="微軟正黑體" panose="020B0604030504040204" pitchFamily="34" charset="-120"/>
                <a:cs typeface="+mn-cs"/>
              </a:rPr>
              <a:t>性別平等教育</a:t>
            </a:r>
          </a:p>
        </p:txBody>
      </p:sp>
    </p:spTree>
    <p:extLst>
      <p:ext uri="{BB962C8B-B14F-4D97-AF65-F5344CB8AC3E}">
        <p14:creationId xmlns:p14="http://schemas.microsoft.com/office/powerpoint/2010/main" val="210699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7313" y="264318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zh-TW" sz="4900" b="1" dirty="0"/>
              <a:t>國民中小學教學正常化─我的未來有無限可能</a:t>
            </a:r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家長可上網站參考年國教相關問題</a:t>
            </a:r>
            <a:br>
              <a:rPr lang="zh-TW" altLang="zh-TW" dirty="0"/>
            </a:br>
            <a:br>
              <a:rPr lang="zh-TW" altLang="zh-TW" dirty="0"/>
            </a:br>
            <a:r>
              <a:rPr lang="en-US" altLang="zh-TW" dirty="0"/>
              <a:t> 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214438" y="5286375"/>
            <a:ext cx="7499350" cy="1266825"/>
          </a:xfrm>
        </p:spPr>
        <p:txBody>
          <a:bodyPr/>
          <a:lstStyle/>
          <a:p>
            <a:r>
              <a:rPr lang="en-US" altLang="zh-TW" b="1" u="sng">
                <a:solidFill>
                  <a:srgbClr val="2706EA"/>
                </a:solidFill>
                <a:hlinkClick r:id="rId2"/>
              </a:rPr>
              <a:t>http://www.tyc.edu.tw/boe/main.php?menu_page=download&amp;city=#C</a:t>
            </a:r>
            <a:endParaRPr lang="zh-TW" altLang="en-US" b="1">
              <a:solidFill>
                <a:srgbClr val="2706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1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字方塊 6"/>
          <p:cNvSpPr txBox="1">
            <a:spLocks noChangeArrowheads="1"/>
          </p:cNvSpPr>
          <p:nvPr/>
        </p:nvSpPr>
        <p:spPr bwMode="auto">
          <a:xfrm>
            <a:off x="1258888" y="1628775"/>
            <a:ext cx="7143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1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告訴孩童平時應加強水中漂浮技巧，不幸落水須冷靜放鬆、保持漂浮、 等待救援。</a:t>
            </a:r>
          </a:p>
        </p:txBody>
      </p:sp>
      <p:sp>
        <p:nvSpPr>
          <p:cNvPr id="28675" name="文字方塊 8"/>
          <p:cNvSpPr txBox="1">
            <a:spLocks noChangeArrowheads="1"/>
          </p:cNvSpPr>
          <p:nvPr/>
        </p:nvSpPr>
        <p:spPr bwMode="auto">
          <a:xfrm>
            <a:off x="1331913" y="2997200"/>
            <a:ext cx="6572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1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在游泳池邊不要奔跑、嬉戲；在水中不可對同學惡作劇。</a:t>
            </a:r>
          </a:p>
        </p:txBody>
      </p:sp>
      <p:sp>
        <p:nvSpPr>
          <p:cNvPr id="28676" name="文字方塊 11"/>
          <p:cNvSpPr txBox="1">
            <a:spLocks noChangeArrowheads="1"/>
          </p:cNvSpPr>
          <p:nvPr/>
        </p:nvSpPr>
        <p:spPr bwMode="auto">
          <a:xfrm>
            <a:off x="1258888" y="4581525"/>
            <a:ext cx="73580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1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告知孩童湖泊岸邊湖底落差大，上下層水溫溫差大，不可游泳</a:t>
            </a:r>
            <a:r>
              <a: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。</a:t>
            </a:r>
          </a:p>
        </p:txBody>
      </p:sp>
      <p:sp>
        <p:nvSpPr>
          <p:cNvPr id="7" name="AutoShape 3"/>
          <p:cNvSpPr>
            <a:spLocks noGrp="1" noChangeArrowheads="1"/>
          </p:cNvSpPr>
          <p:nvPr>
            <p:ph type="ctrTitle"/>
          </p:nvPr>
        </p:nvSpPr>
        <p:spPr bwMode="auto">
          <a:xfrm>
            <a:off x="1258888" y="333375"/>
            <a:ext cx="7407275" cy="1079500"/>
          </a:xfrm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FFFF00"/>
                </a:solidFill>
                <a:latin typeface="Verdana" pitchFamily="34" charset="0"/>
              </a:rPr>
              <a:t>戲水安全宣導</a:t>
            </a:r>
          </a:p>
        </p:txBody>
      </p:sp>
    </p:spTree>
    <p:extLst>
      <p:ext uri="{BB962C8B-B14F-4D97-AF65-F5344CB8AC3E}">
        <p14:creationId xmlns:p14="http://schemas.microsoft.com/office/powerpoint/2010/main" val="326066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 bwMode="auto"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Verdana" pitchFamily="34" charset="0"/>
              </a:rPr>
              <a:t>健康促進宣導</a:t>
            </a:r>
            <a:r>
              <a:rPr lang="en-US" altLang="zh-TW" sz="3600" b="1" dirty="0">
                <a:solidFill>
                  <a:srgbClr val="FFFF00"/>
                </a:solidFill>
                <a:latin typeface="Verdana" pitchFamily="34" charset="0"/>
              </a:rPr>
              <a:t>:</a:t>
            </a:r>
            <a:r>
              <a:rPr lang="zh-TW" altLang="en-US" sz="3600" b="1" dirty="0">
                <a:solidFill>
                  <a:srgbClr val="FFFF00"/>
                </a:solidFill>
                <a:latin typeface="Verdana" pitchFamily="34" charset="0"/>
              </a:rPr>
              <a:t>反菸、拒檳</a:t>
            </a:r>
          </a:p>
        </p:txBody>
      </p:sp>
      <p:pic>
        <p:nvPicPr>
          <p:cNvPr id="29699" name="Picture 20" descr="har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84313"/>
            <a:ext cx="3673475" cy="5302250"/>
          </a:xfr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9700" name="Picture 19" descr="pic3_175_412130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57325"/>
            <a:ext cx="4105275" cy="5400675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843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 bwMode="auto"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Verdana" pitchFamily="34" charset="0"/>
              </a:rPr>
              <a:t>健康促進宣導</a:t>
            </a:r>
            <a:r>
              <a:rPr lang="en-US" altLang="zh-TW" sz="3600" b="1" dirty="0">
                <a:solidFill>
                  <a:srgbClr val="FFFF00"/>
                </a:solidFill>
                <a:latin typeface="Verdana" pitchFamily="34" charset="0"/>
              </a:rPr>
              <a:t>:</a:t>
            </a:r>
            <a:r>
              <a:rPr lang="zh-TW" altLang="en-US" sz="3600" b="1" dirty="0">
                <a:solidFill>
                  <a:srgbClr val="FFFF00"/>
                </a:solidFill>
                <a:latin typeface="Verdana" pitchFamily="34" charset="0"/>
              </a:rPr>
              <a:t>預防流感、腸病毒</a:t>
            </a:r>
          </a:p>
        </p:txBody>
      </p:sp>
      <p:pic>
        <p:nvPicPr>
          <p:cNvPr id="30723" name="Picture 6" descr="2009072204262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4392612" cy="5113337"/>
          </a:xfrm>
          <a:ln w="28575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30724" name="Picture 8" descr="1310556452-3fef24a82a95b6232b334180ea9ed987_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3860800" cy="5113337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995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1" descr="視力保健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557338"/>
            <a:ext cx="3309938" cy="4800600"/>
          </a:xfrm>
          <a:noFill/>
          <a:ln w="28575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 flipH="1">
            <a:off x="4716463" y="1557338"/>
            <a:ext cx="4248150" cy="584200"/>
          </a:xfrm>
          <a:prstGeom prst="rect">
            <a:avLst/>
          </a:prstGeom>
          <a:solidFill>
            <a:srgbClr val="FF00FF"/>
          </a:solidFill>
          <a:ln w="28575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防制近視有撇步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(3010)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E357BB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4716463" y="2205038"/>
            <a:ext cx="4283075" cy="4176712"/>
          </a:xfrm>
          <a:prstGeom prst="rect">
            <a:avLst/>
          </a:prstGeom>
          <a:solidFill>
            <a:srgbClr val="800080"/>
          </a:solidFill>
          <a:ln w="2857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 flipH="1">
            <a:off x="4716463" y="2205038"/>
            <a:ext cx="42481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一、每日戶外活動</a:t>
            </a:r>
            <a:endParaRPr kumimoji="1" lang="en-US" altLang="zh-TW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二、避免近距離用眼，用眼</a:t>
            </a:r>
            <a:r>
              <a:rPr kumimoji="1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30</a:t>
            </a: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  <a:endParaRPr kumimoji="1" lang="en-US" altLang="zh-TW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  分鐘休息</a:t>
            </a:r>
            <a:r>
              <a:rPr kumimoji="1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10</a:t>
            </a: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分鐘</a:t>
            </a:r>
            <a:endParaRPr kumimoji="1" lang="en-US" altLang="zh-TW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三、讀書寫字</a:t>
            </a: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，姿勢要端正</a:t>
            </a: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、</a:t>
            </a:r>
            <a:endParaRPr kumimoji="1" lang="en-US" altLang="zh-TW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  光線要適當</a:t>
            </a:r>
            <a:endParaRPr kumimoji="1" lang="en-US" altLang="zh-TW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四、睡眠充足</a:t>
            </a: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、</a:t>
            </a: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飲食均衡</a:t>
            </a:r>
            <a:endParaRPr kumimoji="1" lang="en-US" altLang="zh-TW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五、定期檢查、遵照醫師矯治</a:t>
            </a:r>
            <a:endParaRPr kumimoji="1" lang="en-US" altLang="zh-TW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  視力</a:t>
            </a:r>
            <a:endParaRPr kumimoji="1" lang="en-US" altLang="zh-TW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六、減少電腦、手機等</a:t>
            </a:r>
            <a:r>
              <a:rPr kumimoji="1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3C</a:t>
            </a: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商品</a:t>
            </a:r>
            <a:endParaRPr kumimoji="1" lang="en-US" altLang="zh-TW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  使用時間。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8" name="AutoShape 3"/>
          <p:cNvSpPr>
            <a:spLocks noGrp="1" noChangeArrowheads="1"/>
          </p:cNvSpPr>
          <p:nvPr>
            <p:ph type="title"/>
          </p:nvPr>
        </p:nvSpPr>
        <p:spPr bwMode="auto"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Verdana" pitchFamily="34" charset="0"/>
              </a:rPr>
              <a:t>健康促進宣導</a:t>
            </a:r>
            <a:r>
              <a:rPr lang="en-US" altLang="zh-TW" sz="3600" b="1" dirty="0">
                <a:solidFill>
                  <a:srgbClr val="FFFF00"/>
                </a:solidFill>
                <a:latin typeface="Verdana" pitchFamily="34" charset="0"/>
              </a:rPr>
              <a:t>:</a:t>
            </a:r>
            <a:r>
              <a:rPr lang="zh-TW" altLang="en-US" sz="3600" b="1" dirty="0">
                <a:solidFill>
                  <a:srgbClr val="FFFF00"/>
                </a:solidFill>
                <a:latin typeface="Verdana" pitchFamily="34" charset="0"/>
              </a:rPr>
              <a:t>視力保健</a:t>
            </a:r>
          </a:p>
        </p:txBody>
      </p:sp>
    </p:spTree>
    <p:extLst>
      <p:ext uri="{BB962C8B-B14F-4D97-AF65-F5344CB8AC3E}">
        <p14:creationId xmlns:p14="http://schemas.microsoft.com/office/powerpoint/2010/main" val="1197887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 descr="20140418Card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595438"/>
            <a:ext cx="7489825" cy="4975225"/>
          </a:xfrm>
          <a:ln w="28575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 bwMode="auto"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FFFF00"/>
                </a:solidFill>
                <a:latin typeface="Verdana" pitchFamily="34" charset="0"/>
              </a:rPr>
              <a:t>健康促進宣導</a:t>
            </a:r>
            <a:r>
              <a:rPr lang="en-US" altLang="zh-TW" sz="4400" b="1" dirty="0">
                <a:solidFill>
                  <a:srgbClr val="FFFF00"/>
                </a:solidFill>
                <a:latin typeface="Verdana" pitchFamily="34" charset="0"/>
              </a:rPr>
              <a:t>:</a:t>
            </a:r>
            <a:r>
              <a:rPr lang="zh-TW" altLang="en-US" sz="4400" b="1" dirty="0">
                <a:solidFill>
                  <a:srgbClr val="FFFF00"/>
                </a:solidFill>
                <a:latin typeface="Verdana" pitchFamily="34" charset="0"/>
              </a:rPr>
              <a:t>口腔衛生</a:t>
            </a:r>
          </a:p>
        </p:txBody>
      </p:sp>
    </p:spTree>
    <p:extLst>
      <p:ext uri="{BB962C8B-B14F-4D97-AF65-F5344CB8AC3E}">
        <p14:creationId xmlns:p14="http://schemas.microsoft.com/office/powerpoint/2010/main" val="272978938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 bwMode="auto"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FFFF00"/>
                </a:solidFill>
                <a:latin typeface="Verdana" pitchFamily="34" charset="0"/>
              </a:rPr>
              <a:t>健康促進宣導</a:t>
            </a:r>
            <a:r>
              <a:rPr lang="en-US" altLang="zh-TW" sz="4400" b="1" dirty="0">
                <a:solidFill>
                  <a:srgbClr val="FFFF00"/>
                </a:solidFill>
                <a:latin typeface="Verdana" pitchFamily="34" charset="0"/>
              </a:rPr>
              <a:t>:</a:t>
            </a:r>
            <a:r>
              <a:rPr lang="zh-TW" altLang="en-US" sz="4400" b="1" dirty="0">
                <a:solidFill>
                  <a:srgbClr val="FFFF00"/>
                </a:solidFill>
                <a:latin typeface="Verdana" pitchFamily="34" charset="0"/>
              </a:rPr>
              <a:t>健康體位</a:t>
            </a:r>
          </a:p>
        </p:txBody>
      </p:sp>
      <p:pic>
        <p:nvPicPr>
          <p:cNvPr id="33795" name="Picture 3" descr="85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557338"/>
            <a:ext cx="7199313" cy="4938712"/>
          </a:xfr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017747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 bwMode="auto"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FFFF00"/>
                </a:solidFill>
                <a:latin typeface="Verdana" pitchFamily="34" charset="0"/>
              </a:rPr>
              <a:t>健康促進宣導</a:t>
            </a:r>
            <a:r>
              <a:rPr lang="en-US" altLang="zh-TW" sz="4400" b="1" dirty="0">
                <a:solidFill>
                  <a:srgbClr val="FFFF00"/>
                </a:solidFill>
                <a:latin typeface="Verdana" pitchFamily="34" charset="0"/>
              </a:rPr>
              <a:t>:</a:t>
            </a:r>
            <a:r>
              <a:rPr lang="zh-TW" altLang="en-US" sz="4400" b="1" dirty="0">
                <a:solidFill>
                  <a:srgbClr val="FFFF00"/>
                </a:solidFill>
                <a:latin typeface="Verdana" pitchFamily="34" charset="0"/>
              </a:rPr>
              <a:t>愛滋病防治</a:t>
            </a:r>
          </a:p>
        </p:txBody>
      </p:sp>
      <p:pic>
        <p:nvPicPr>
          <p:cNvPr id="34819" name="Picture 10" descr="part_21526_3597672_2037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557338"/>
            <a:ext cx="3744913" cy="4978400"/>
          </a:xfrm>
          <a:ln w="28575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34820" name="Picture 12" descr="%E6%84%9B%E6%BB%8B%E9%98%B2%E6%B2%BB%E6%B5%B7%E5%A0%B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557338"/>
            <a:ext cx="3681413" cy="4967287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04688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 bwMode="auto"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FFFF00"/>
                </a:solidFill>
                <a:latin typeface="Verdana" pitchFamily="34" charset="0"/>
              </a:rPr>
              <a:t>健康促進宣導</a:t>
            </a:r>
            <a:r>
              <a:rPr lang="en-US" altLang="zh-TW" sz="4400" b="1" dirty="0">
                <a:solidFill>
                  <a:srgbClr val="FFFF00"/>
                </a:solidFill>
                <a:latin typeface="Verdana" pitchFamily="34" charset="0"/>
              </a:rPr>
              <a:t>:</a:t>
            </a:r>
            <a:r>
              <a:rPr lang="zh-TW" altLang="en-US" sz="4400" b="1" dirty="0">
                <a:solidFill>
                  <a:srgbClr val="FFFF00"/>
                </a:solidFill>
                <a:latin typeface="Verdana" pitchFamily="34" charset="0"/>
              </a:rPr>
              <a:t>預防登革熱</a:t>
            </a:r>
          </a:p>
        </p:txBody>
      </p:sp>
      <p:pic>
        <p:nvPicPr>
          <p:cNvPr id="35843" name="Picture 6" descr="1eee1552-bc60-49a0-a94c-c5415d66cce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557338"/>
            <a:ext cx="3313112" cy="4895850"/>
          </a:xfrm>
          <a:noFill/>
          <a:ln w="28575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35844" name="Picture 3" descr="登革熱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1557338"/>
            <a:ext cx="3849687" cy="4895850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58184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 bwMode="auto"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FFFF00"/>
                </a:solidFill>
                <a:latin typeface="Verdana" pitchFamily="34" charset="0"/>
              </a:rPr>
              <a:t>環境教育宣導</a:t>
            </a:r>
            <a:r>
              <a:rPr lang="en-US" altLang="zh-TW" sz="4400" b="1" dirty="0">
                <a:solidFill>
                  <a:srgbClr val="FFFF00"/>
                </a:solidFill>
                <a:latin typeface="Verdana" pitchFamily="34" charset="0"/>
              </a:rPr>
              <a:t>:</a:t>
            </a:r>
            <a:r>
              <a:rPr lang="zh-TW" altLang="en-US" sz="4400" b="1" dirty="0">
                <a:solidFill>
                  <a:srgbClr val="FFFF00"/>
                </a:solidFill>
                <a:latin typeface="Verdana" pitchFamily="34" charset="0"/>
              </a:rPr>
              <a:t>節能減碳</a:t>
            </a:r>
          </a:p>
        </p:txBody>
      </p:sp>
      <p:pic>
        <p:nvPicPr>
          <p:cNvPr id="36867" name="Picture 6" descr="%E3%80%8C%E6%A0%A1%E5%9C%92%E7%AF%80%E8%83%BD123%E6%B8%9B%E7%A2%B3%E5%A4%A7%E5%AE%B6%E4%B8%80%E8%B5%B7%E4%BE%86%E3%80%8D%E5%AE%A3%E5%B0%8E%E6%B5%B7%E5%A0%B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628775"/>
            <a:ext cx="3375025" cy="4800600"/>
          </a:xfrm>
          <a:ln w="28575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36868" name="Picture 10" descr="image00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3671888" cy="4824413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27616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 bwMode="auto"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FFFF00"/>
                </a:solidFill>
                <a:latin typeface="Verdana" pitchFamily="34" charset="0"/>
              </a:rPr>
              <a:t>環境教育宣導</a:t>
            </a:r>
            <a:r>
              <a:rPr lang="en-US" altLang="zh-TW" sz="4400" b="1" dirty="0">
                <a:solidFill>
                  <a:srgbClr val="FFFF00"/>
                </a:solidFill>
                <a:latin typeface="Verdana" pitchFamily="34" charset="0"/>
              </a:rPr>
              <a:t>:</a:t>
            </a:r>
            <a:r>
              <a:rPr lang="zh-TW" altLang="en-US" sz="4400" b="1" dirty="0">
                <a:solidFill>
                  <a:srgbClr val="FFFF00"/>
                </a:solidFill>
                <a:latin typeface="Verdana" pitchFamily="34" charset="0"/>
              </a:rPr>
              <a:t>拒絕</a:t>
            </a:r>
            <a:r>
              <a:rPr lang="en-US" altLang="zh-TW" sz="4400" b="1" dirty="0" err="1">
                <a:solidFill>
                  <a:srgbClr val="FFFF00"/>
                </a:solidFill>
                <a:latin typeface="Verdana" pitchFamily="34" charset="0"/>
              </a:rPr>
              <a:t>PM2.5</a:t>
            </a:r>
            <a:endParaRPr lang="zh-TW" altLang="en-US" sz="44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37891" name="Picture 7" descr="poster%20PM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557338"/>
            <a:ext cx="3467100" cy="4967287"/>
          </a:xfrm>
          <a:noFill/>
          <a:ln w="28575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37892" name="Picture 10" descr="512314563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57338"/>
            <a:ext cx="3632200" cy="4967287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19534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5513" y="115888"/>
            <a:ext cx="5800725" cy="1000125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資訊教育與網路宣導</a:t>
            </a:r>
          </a:p>
        </p:txBody>
      </p:sp>
      <p:pic>
        <p:nvPicPr>
          <p:cNvPr id="11267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939800"/>
            <a:ext cx="4035425" cy="5716588"/>
          </a:xfrm>
        </p:spPr>
      </p:pic>
    </p:spTree>
    <p:extLst>
      <p:ext uri="{BB962C8B-B14F-4D97-AF65-F5344CB8AC3E}">
        <p14:creationId xmlns:p14="http://schemas.microsoft.com/office/powerpoint/2010/main" val="2331299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2195513" y="1484313"/>
            <a:ext cx="6400800" cy="37449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dirty="0">
                <a:solidFill>
                  <a:schemeClr val="tx2">
                    <a:satMod val="130000"/>
                  </a:schemeClr>
                </a:solidFill>
              </a:rPr>
              <a:t>       </a:t>
            </a:r>
            <a:b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認識天天安心食材：</a:t>
            </a:r>
            <a:b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  <a:t>1.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有機蔬菜</a:t>
            </a:r>
            <a: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一週三天</a:t>
            </a:r>
            <a: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  <a:t>)</a:t>
            </a:r>
            <a:r>
              <a:rPr lang="en-US" altLang="zh-TW" dirty="0">
                <a:solidFill>
                  <a:srgbClr val="00B050"/>
                </a:solidFill>
              </a:rPr>
              <a:t> </a:t>
            </a:r>
            <a:r>
              <a:rPr lang="en-US" altLang="zh-TW" sz="900" dirty="0">
                <a:solidFill>
                  <a:srgbClr val="00B050"/>
                </a:solidFill>
              </a:rPr>
              <a:t> </a:t>
            </a:r>
            <a:b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  <a:t>2.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吉園圃蔬菜</a:t>
            </a:r>
            <a: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一週一天</a:t>
            </a:r>
            <a: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  <a:t>)</a:t>
            </a:r>
            <a:b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非基因改造食品</a:t>
            </a:r>
            <a:b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</a:b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" name="圖片 8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221088"/>
            <a:ext cx="3515883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3"/>
          <p:cNvSpPr txBox="1">
            <a:spLocks noChangeArrowheads="1"/>
          </p:cNvSpPr>
          <p:nvPr/>
        </p:nvSpPr>
        <p:spPr bwMode="auto">
          <a:xfrm>
            <a:off x="1435100" y="274638"/>
            <a:ext cx="7499350" cy="1138237"/>
          </a:xfrm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normAutofit/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erdana" pitchFamily="34" charset="0"/>
                <a:ea typeface="微軟正黑體" panose="020B0604030504040204" pitchFamily="34" charset="-120"/>
                <a:cs typeface="+mn-cs"/>
              </a:rPr>
              <a:t>午餐宣導事項</a:t>
            </a:r>
          </a:p>
        </p:txBody>
      </p:sp>
    </p:spTree>
    <p:extLst>
      <p:ext uri="{BB962C8B-B14F-4D97-AF65-F5344CB8AC3E}">
        <p14:creationId xmlns:p14="http://schemas.microsoft.com/office/powerpoint/2010/main" val="599635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有機蔬菜</a:t>
            </a:r>
            <a: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  <a:t>……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9939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z="2800"/>
              <a:t>從</a:t>
            </a:r>
            <a:r>
              <a:rPr lang="en-US" altLang="zh-TW" sz="2800"/>
              <a:t>104</a:t>
            </a:r>
            <a:r>
              <a:rPr lang="zh-TW" altLang="zh-TW" sz="2800"/>
              <a:t>學年度下學期開始，營養午餐每週的青菜有</a:t>
            </a:r>
            <a:r>
              <a:rPr lang="zh-TW" altLang="en-US" sz="2800"/>
              <a:t>三</a:t>
            </a:r>
            <a:r>
              <a:rPr lang="zh-TW" altLang="zh-TW" sz="2800"/>
              <a:t>次會是認證合格的有機蔬菜。營養午餐除了讓大家中午可以吃飽之外，也能吃到更令人安心、放心的健康、可口青菜。但是，大家真的認識什麼是「有機蔬菜」嗎？</a:t>
            </a:r>
          </a:p>
          <a:p>
            <a:pPr eaLnBrk="1" hangingPunct="1"/>
            <a:endParaRPr lang="zh-TW" altLang="en-US"/>
          </a:p>
        </p:txBody>
      </p:sp>
      <p:pic>
        <p:nvPicPr>
          <p:cNvPr id="39940" name="圖片 10" descr="http://pic.58pic.com/10/77/55/44bOOOPIC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221163"/>
            <a:ext cx="5449887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187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有機蔬菜</a:t>
            </a:r>
            <a: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  <a:t>……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4985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zh-TW" sz="2400" dirty="0">
                <a:solidFill>
                  <a:srgbClr val="FF0000"/>
                </a:solidFill>
              </a:rPr>
              <a:t>「有機蔬菜」特色是什麼呢？</a:t>
            </a:r>
            <a:r>
              <a:rPr lang="en-US" altLang="zh-TW" sz="2400" dirty="0">
                <a:solidFill>
                  <a:srgbClr val="FF0000"/>
                </a:solidFill>
              </a:rPr>
              <a:t> </a:t>
            </a:r>
            <a:br>
              <a:rPr lang="en-US" altLang="zh-TW" sz="2400" dirty="0"/>
            </a:br>
            <a:r>
              <a:rPr lang="en-US" altLang="zh-TW" sz="2400" dirty="0"/>
              <a:t>1. </a:t>
            </a:r>
            <a:r>
              <a:rPr lang="zh-TW" altLang="zh-TW" sz="2400" dirty="0"/>
              <a:t>安全無毒：可以輕鬆清洗乾淨，不用擔心農藥殘</a:t>
            </a:r>
            <a:endParaRPr lang="en-US" altLang="zh-TW" sz="2400" dirty="0"/>
          </a:p>
          <a:p>
            <a:pPr marL="365760" indent="-283464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zh-TW" altLang="en-US" sz="2400" dirty="0"/>
              <a:t>       </a:t>
            </a:r>
            <a:r>
              <a:rPr lang="zh-TW" altLang="zh-TW" sz="2400" dirty="0"/>
              <a:t>留。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zh-TW" altLang="en-US" sz="2400" dirty="0"/>
              <a:t>    </a:t>
            </a:r>
            <a:r>
              <a:rPr lang="en-US" altLang="zh-TW" sz="2400" dirty="0"/>
              <a:t>2. </a:t>
            </a:r>
            <a:r>
              <a:rPr lang="zh-TW" altLang="zh-TW" sz="2400" dirty="0"/>
              <a:t>健康生機：有機蔬菜不靠農藥保護，不使用化學</a:t>
            </a:r>
            <a:endParaRPr lang="en-US" altLang="zh-TW" sz="2400" dirty="0"/>
          </a:p>
          <a:p>
            <a:pPr marL="365760" indent="-283464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zh-TW" altLang="en-US" sz="2400" dirty="0"/>
              <a:t>       </a:t>
            </a:r>
            <a:r>
              <a:rPr lang="zh-TW" altLang="zh-TW" sz="2400" dirty="0"/>
              <a:t>肥料，天然又好吃。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zh-TW" altLang="en-US" sz="2400" dirty="0"/>
              <a:t>    </a:t>
            </a:r>
            <a:r>
              <a:rPr lang="en-US" altLang="zh-TW" sz="2400" dirty="0"/>
              <a:t>3. </a:t>
            </a:r>
            <a:r>
              <a:rPr lang="zh-TW" altLang="zh-TW" sz="2400" dirty="0"/>
              <a:t>味美清甜：雖然外表較不美觀，但卻暗藏「內在</a:t>
            </a:r>
            <a:endParaRPr lang="en-US" altLang="zh-TW" sz="2400" dirty="0"/>
          </a:p>
          <a:p>
            <a:pPr marL="365760" indent="-283464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zh-TW" altLang="en-US" sz="2400" dirty="0"/>
              <a:t>       </a:t>
            </a:r>
            <a:r>
              <a:rPr lang="zh-TW" altLang="zh-TW" sz="2400" dirty="0"/>
              <a:t>美」，細細品嘗可以吃出清甜原味！</a:t>
            </a:r>
            <a:endParaRPr lang="en-US" altLang="zh-TW" sz="24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400" dirty="0">
                <a:solidFill>
                  <a:srgbClr val="FF0000"/>
                </a:solidFill>
              </a:rPr>
              <a:t>影片名稱 有機蔬菜 健康</a:t>
            </a:r>
            <a:r>
              <a:rPr lang="en-US" altLang="zh-TW" sz="2400" dirty="0">
                <a:solidFill>
                  <a:srgbClr val="FF0000"/>
                </a:solidFill>
              </a:rPr>
              <a:t>100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zh-TW" altLang="en-US" sz="2400" dirty="0"/>
              <a:t>聯結網址 </a:t>
            </a:r>
            <a:r>
              <a:rPr lang="en-US" altLang="zh-TW" sz="2400" dirty="0"/>
              <a:t>(</a:t>
            </a:r>
            <a:r>
              <a:rPr lang="zh-TW" altLang="en-US" sz="2400" dirty="0"/>
              <a:t>可點選聯結觀賞  拍攝單位 南崁國小 </a:t>
            </a:r>
            <a:r>
              <a:rPr lang="en-US" altLang="zh-TW" sz="2400" dirty="0"/>
              <a:t>)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altLang="zh-TW" sz="2400" dirty="0">
                <a:hlinkClick r:id="rId2"/>
              </a:rPr>
              <a:t>https://www.youtube.com/watch?v=IIv9CiIyF0g</a:t>
            </a:r>
            <a:endParaRPr lang="en-US" altLang="zh-TW" sz="2400" dirty="0"/>
          </a:p>
          <a:p>
            <a:pPr eaLnBrk="1" hangingPunct="1">
              <a:defRPr/>
            </a:pPr>
            <a:endParaRPr lang="en-US" altLang="zh-TW" sz="2400" dirty="0"/>
          </a:p>
          <a:p>
            <a:pPr eaLnBrk="1" hangingPunct="1">
              <a:defRPr/>
            </a:pPr>
            <a:endParaRPr lang="en-US" altLang="zh-TW" sz="24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sz="24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zh-TW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290496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吉園圃蔬果</a:t>
            </a:r>
            <a: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  <a:t>……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331913" y="1557338"/>
            <a:ext cx="7499350" cy="5149850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br>
              <a:rPr lang="en-US" altLang="zh-TW" sz="2400" dirty="0"/>
            </a:br>
            <a:r>
              <a:rPr lang="zh-TW" altLang="en-US" sz="2400" dirty="0"/>
              <a:t>吉園圃安全蔬果標章制度是為輔導農民正確使用農藥，建立責任生產觀念，提供消費者安全衛生的優質國產蔬果。標章有幾個特點：</a:t>
            </a:r>
            <a:endParaRPr lang="en-US" altLang="zh-TW" sz="24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400" dirty="0"/>
              <a:t>代表生產者符合安全用藥規範</a:t>
            </a:r>
            <a:endParaRPr lang="en-US" altLang="zh-TW" sz="24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400" dirty="0"/>
              <a:t>標章具有追溯性。</a:t>
            </a:r>
          </a:p>
          <a:p>
            <a:pPr>
              <a:defRPr/>
            </a:pPr>
            <a:r>
              <a:rPr lang="zh-TW" altLang="en-US" sz="2400" dirty="0"/>
              <a:t>二片綠葉代表農業。</a:t>
            </a:r>
          </a:p>
          <a:p>
            <a:pPr>
              <a:defRPr/>
            </a:pPr>
            <a:r>
              <a:rPr lang="zh-TW" altLang="en-US" sz="2400" dirty="0"/>
              <a:t>三個紅色圓圈有雙重意義，其一是強調農民要「合理病蟲害防治」、「使用推薦藥劑」以及「遵守安全採收期」；其二則指本產品經過「輔導」、「檢驗」、「管制」。</a:t>
            </a:r>
          </a:p>
          <a:p>
            <a:pPr>
              <a:defRPr/>
            </a:pPr>
            <a:r>
              <a:rPr lang="zh-TW" altLang="en-US" sz="2400" dirty="0"/>
              <a:t>下緣</a:t>
            </a:r>
            <a:r>
              <a:rPr lang="en-US" altLang="zh-TW" sz="2400" dirty="0"/>
              <a:t>9</a:t>
            </a:r>
            <a:r>
              <a:rPr lang="zh-TW" altLang="en-US" sz="2400" dirty="0"/>
              <a:t>個識別碼具有追溯性，方便消費者查詢生產者資訊。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sz="24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sz="24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zh-TW" altLang="zh-TW" sz="2400" dirty="0"/>
          </a:p>
        </p:txBody>
      </p:sp>
      <p:pic>
        <p:nvPicPr>
          <p:cNvPr id="41988" name="圖片 15" descr="gaplogo_2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0"/>
            <a:ext cx="18732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886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非基因改造食品</a:t>
            </a:r>
            <a: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  <a:t>……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3011" name="內容版面配置區 4"/>
          <p:cNvSpPr>
            <a:spLocks noGrp="1"/>
          </p:cNvSpPr>
          <p:nvPr>
            <p:ph idx="1"/>
          </p:nvPr>
        </p:nvSpPr>
        <p:spPr>
          <a:xfrm>
            <a:off x="1331913" y="1557338"/>
            <a:ext cx="7499350" cy="514985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TW" sz="2400">
                <a:solidFill>
                  <a:srgbClr val="00B050"/>
                </a:solidFill>
              </a:rPr>
              <a:t>●</a:t>
            </a:r>
            <a:r>
              <a:rPr lang="zh-TW" altLang="en-US" sz="2400"/>
              <a:t>基因改造食品潛在危險可能來自～ </a:t>
            </a:r>
            <a:br>
              <a:rPr lang="zh-TW" altLang="en-US" sz="2400"/>
            </a:br>
            <a:r>
              <a:rPr lang="en-US" altLang="zh-TW" sz="2400"/>
              <a:t>(</a:t>
            </a:r>
            <a:r>
              <a:rPr lang="zh-TW" altLang="en-US" sz="2400"/>
              <a:t>一</a:t>
            </a:r>
            <a:r>
              <a:rPr lang="en-US" altLang="zh-TW" sz="2400"/>
              <a:t>) </a:t>
            </a:r>
            <a:r>
              <a:rPr lang="zh-TW" altLang="en-US" sz="2400"/>
              <a:t>基因轉殖過程本身； </a:t>
            </a:r>
            <a:br>
              <a:rPr lang="zh-TW" altLang="en-US" sz="2400"/>
            </a:br>
            <a:r>
              <a:rPr lang="en-US" altLang="zh-TW" sz="2400"/>
              <a:t>(</a:t>
            </a:r>
            <a:r>
              <a:rPr lang="zh-TW" altLang="en-US" sz="2400"/>
              <a:t>二</a:t>
            </a:r>
            <a:r>
              <a:rPr lang="en-US" altLang="zh-TW" sz="2400"/>
              <a:t>) </a:t>
            </a:r>
            <a:r>
              <a:rPr lang="zh-TW" altLang="en-US" sz="2400"/>
              <a:t>基因食品是有害的； </a:t>
            </a:r>
            <a:br>
              <a:rPr lang="zh-TW" altLang="en-US" sz="2400"/>
            </a:br>
            <a:r>
              <a:rPr lang="en-US" altLang="zh-TW" sz="2400"/>
              <a:t>(</a:t>
            </a:r>
            <a:r>
              <a:rPr lang="zh-TW" altLang="en-US" sz="2400"/>
              <a:t>三</a:t>
            </a:r>
            <a:r>
              <a:rPr lang="en-US" altLang="zh-TW" sz="2400"/>
              <a:t>) </a:t>
            </a:r>
            <a:r>
              <a:rPr lang="zh-TW" altLang="en-US" sz="2400"/>
              <a:t>以基因食品為飼料的動物，經食用後對人體產生危害。 </a:t>
            </a:r>
            <a:endParaRPr lang="en-US" altLang="zh-TW" sz="240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zh-TW" sz="240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TW" sz="2400">
                <a:solidFill>
                  <a:srgbClr val="00B050"/>
                </a:solidFill>
              </a:rPr>
              <a:t>●</a:t>
            </a:r>
            <a:r>
              <a:rPr lang="zh-TW" altLang="en-US" sz="2400"/>
              <a:t>立法院三讀修正「學校衛生法」，明訂學校供應膳食者，禁止使用基因改造生鮮食材及其初級加工品，包括基改黃豆、玉米等生鮮食材及豆腐、豆漿、豆皮等基改加工品，捍衛校園食品安全。</a:t>
            </a:r>
            <a:endParaRPr lang="en-US" altLang="zh-TW" sz="240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zh-TW" sz="240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zh-TW" altLang="en-US" sz="2400"/>
              <a:t>～學校午餐全面採用非基因改造食品～</a:t>
            </a:r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endParaRPr lang="zh-TW" altLang="zh-TW" sz="2400"/>
          </a:p>
        </p:txBody>
      </p:sp>
    </p:spTree>
    <p:extLst>
      <p:ext uri="{BB962C8B-B14F-4D97-AF65-F5344CB8AC3E}">
        <p14:creationId xmlns:p14="http://schemas.microsoft.com/office/powerpoint/2010/main" val="4287511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750" y="142875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家庭教育一起來</a:t>
            </a:r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>
          <a:xfrm>
            <a:off x="1428750" y="1143000"/>
            <a:ext cx="7499350" cy="4800600"/>
          </a:xfrm>
        </p:spPr>
        <p:txBody>
          <a:bodyPr/>
          <a:lstStyle/>
          <a:p>
            <a:r>
              <a:rPr lang="zh-TW" altLang="en-US" sz="2800"/>
              <a:t>家庭是孩子最重要的成長滋養，為了孩子能有正向而積極的能量，請家長能為了孩子不斷成長，在陪伴孩子的歷程中，修正自己的教養策略，沒有最好的方法，只有最適合父母和孩子的模式。</a:t>
            </a:r>
            <a:endParaRPr lang="en-US" altLang="zh-TW" sz="2800"/>
          </a:p>
          <a:p>
            <a:r>
              <a:rPr lang="zh-TW" altLang="en-US" sz="2800"/>
              <a:t>家庭教育資源：我和我的孩子</a:t>
            </a:r>
            <a:r>
              <a:rPr lang="en-US" altLang="zh-TW" sz="2800">
                <a:hlinkClick r:id="rId2"/>
              </a:rPr>
              <a:t>http://lhl.nou.edu.tw/~child/index.html</a:t>
            </a:r>
            <a:endParaRPr lang="en-US" altLang="zh-TW" sz="2800"/>
          </a:p>
          <a:p>
            <a:pPr>
              <a:buFont typeface="Wingdings 2" panose="05020102010507070707" pitchFamily="18" charset="2"/>
              <a:buNone/>
            </a:pPr>
            <a:r>
              <a:rPr lang="zh-TW" altLang="en-US" sz="2800"/>
              <a:t>          裡面有許多教養孩子會遭遇到的問題和參考的解決策略，歡迎家長多多使用。</a:t>
            </a:r>
          </a:p>
        </p:txBody>
      </p:sp>
    </p:spTree>
    <p:extLst>
      <p:ext uri="{BB962C8B-B14F-4D97-AF65-F5344CB8AC3E}">
        <p14:creationId xmlns:p14="http://schemas.microsoft.com/office/powerpoint/2010/main" val="611307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348880"/>
            <a:ext cx="3600400" cy="4255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中黑體" pitchFamily="49" charset="-120"/>
                <a:ea typeface="華康中黑體" pitchFamily="49" charset="-120"/>
              </a:rPr>
              <a:t>~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中黑體" pitchFamily="49" charset="-120"/>
                <a:ea typeface="華康中黑體" pitchFamily="49" charset="-120"/>
              </a:rPr>
              <a:t>家庭教育宣導</a:t>
            </a: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中黑體" pitchFamily="49" charset="-120"/>
                <a:ea typeface="華康中黑體" pitchFamily="49" charset="-120"/>
              </a:rPr>
              <a:t>~</a:t>
            </a:r>
            <a:r>
              <a:rPr lang="zh-TW" altLang="en-US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2" charset="-122"/>
                <a:ea typeface="SimHei" pitchFamily="2" charset="-122"/>
              </a:rPr>
              <a:t>健康家庭</a:t>
            </a:r>
            <a:r>
              <a:rPr lang="en-US" altLang="zh-TW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2" charset="-122"/>
                <a:ea typeface="SimHei" pitchFamily="2" charset="-122"/>
              </a:rPr>
              <a:t>168</a:t>
            </a:r>
            <a:endParaRPr lang="zh-TW" altLang="en-US" sz="4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100" y="1447800"/>
            <a:ext cx="7024688" cy="4800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引導家人一起學習與成長，共同邁向健康家庭。</a:t>
            </a:r>
            <a:endParaRPr lang="en-US" altLang="zh-TW" sz="40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發揮家庭的「功能」與「價值」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zh-TW" alt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zh-TW" altLang="en-US" dirty="0"/>
          </a:p>
        </p:txBody>
      </p:sp>
      <p:pic>
        <p:nvPicPr>
          <p:cNvPr id="45061" name="圖片 3" descr="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37063"/>
            <a:ext cx="37449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347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中黑體" pitchFamily="49" charset="-120"/>
                <a:ea typeface="華康中黑體" pitchFamily="49" charset="-120"/>
              </a:rPr>
              <a:t>~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中黑體" pitchFamily="49" charset="-120"/>
                <a:ea typeface="華康中黑體" pitchFamily="49" charset="-120"/>
              </a:rPr>
              <a:t>家庭教育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中黑體" pitchFamily="49" charset="-120"/>
                <a:ea typeface="華康中黑體" pitchFamily="49" charset="-120"/>
              </a:rPr>
              <a:t>~</a:t>
            </a:r>
            <a:r>
              <a:rPr lang="zh-TW" alt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2" charset="-122"/>
                <a:ea typeface="SimHei" pitchFamily="2" charset="-122"/>
              </a:rPr>
              <a:t>健康家庭</a:t>
            </a:r>
            <a:r>
              <a:rPr lang="en-US" altLang="zh-TW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2" charset="-122"/>
                <a:ea typeface="SimHei" pitchFamily="2" charset="-122"/>
              </a:rPr>
              <a:t>168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◎</a:t>
            </a:r>
            <a:r>
              <a:rPr lang="en-US" altLang="zh-TW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項增進夫妻關係的指標與行動</a:t>
            </a:r>
            <a:endParaRPr lang="zh-TW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每天與配偶擁抱一次</a:t>
            </a:r>
            <a:endParaRPr lang="en-US" altLang="zh-TW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每天為配偶做一件事</a:t>
            </a:r>
            <a:endParaRPr lang="en-US" altLang="zh-TW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每天和配偶</a:t>
            </a:r>
            <a:r>
              <a:rPr lang="zh-TW" altLang="en-US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分享自己的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一件事並傾聽對方</a:t>
            </a:r>
            <a:endParaRPr lang="en-US" altLang="zh-TW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每週與配偶一起做一件事</a:t>
            </a:r>
            <a:endParaRPr lang="en-US" altLang="zh-TW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尊重配偶一小段時間獨處的需要</a:t>
            </a:r>
            <a:endParaRPr lang="en-US" altLang="zh-TW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願意一起面對問題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5259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中黑體" pitchFamily="49" charset="-120"/>
                <a:ea typeface="華康中黑體" pitchFamily="49" charset="-120"/>
              </a:rPr>
              <a:t>~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中黑體" pitchFamily="49" charset="-120"/>
                <a:ea typeface="華康中黑體" pitchFamily="49" charset="-120"/>
              </a:rPr>
              <a:t>家庭教育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中黑體" pitchFamily="49" charset="-120"/>
                <a:ea typeface="華康中黑體" pitchFamily="49" charset="-120"/>
              </a:rPr>
              <a:t>~</a:t>
            </a:r>
            <a:r>
              <a:rPr lang="zh-TW" alt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2" charset="-122"/>
                <a:ea typeface="SimHei" pitchFamily="2" charset="-122"/>
              </a:rPr>
              <a:t>健康家庭</a:t>
            </a:r>
            <a:r>
              <a:rPr lang="en-US" altLang="zh-TW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2" charset="-122"/>
                <a:ea typeface="SimHei" pitchFamily="2" charset="-122"/>
              </a:rPr>
              <a:t>168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294313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◎</a:t>
            </a:r>
            <a:r>
              <a:rPr lang="en-US" altLang="zh-TW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8</a:t>
            </a:r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項增進親子關係的指標與行動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每天與孩子擁抱一次</a:t>
            </a:r>
            <a:endParaRPr lang="en-US" altLang="zh-TW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每天對孩子說一句好話</a:t>
            </a:r>
            <a:endParaRPr lang="en-US" altLang="zh-TW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每天傾聽孩子一天的心情故事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每天與孩子共同感恩一件事</a:t>
            </a:r>
            <a:endParaRPr lang="en-US" altLang="zh-TW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每週與孩子一起做一件事</a:t>
            </a:r>
            <a:endParaRPr lang="en-US" altLang="zh-TW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每週陪孩子做他／她</a:t>
            </a:r>
            <a:br>
              <a:rPr lang="en-US" altLang="zh-TW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有興趣的一件事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每天鼓勵孩子自己完成</a:t>
            </a:r>
            <a:br>
              <a:rPr lang="en-US" altLang="zh-TW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一件事並給予讚美</a:t>
            </a:r>
            <a:endParaRPr lang="en-US" altLang="zh-TW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父母一起以溫和而堅定的態度教導孩子</a:t>
            </a:r>
            <a:endParaRPr lang="en-US" altLang="zh-TW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1101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圖片 5" descr="感恩圖片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229225"/>
            <a:ext cx="40322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620713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桃園市蘆竹區山腳國民小學</a:t>
            </a:r>
          </a:p>
        </p:txBody>
      </p:sp>
      <p:sp>
        <p:nvSpPr>
          <p:cNvPr id="5" name="矩形 4"/>
          <p:cNvSpPr/>
          <p:nvPr/>
        </p:nvSpPr>
        <p:spPr>
          <a:xfrm>
            <a:off x="2051720" y="1844824"/>
            <a:ext cx="5472608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9600" b="1" i="0" u="none" strike="noStrike" kern="1200" cap="none" spc="0" normalizeH="0" baseline="0" noProof="0" dirty="0">
                <a:ln w="19050">
                  <a:solidFill>
                    <a:srgbClr val="4F271C">
                      <a:tint val="1000"/>
                    </a:srgbClr>
                  </a:solidFill>
                  <a:prstDash val="solid"/>
                </a:ln>
                <a:solidFill>
                  <a:srgbClr val="2706E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rPr>
              <a:t>感謝您</a:t>
            </a:r>
            <a:endParaRPr kumimoji="1" lang="en-US" altLang="zh-TW" sz="9600" b="1" i="0" u="none" strike="noStrike" kern="1200" cap="none" spc="0" normalizeH="0" baseline="0" noProof="0" dirty="0">
              <a:ln w="19050">
                <a:solidFill>
                  <a:srgbClr val="4F271C">
                    <a:tint val="1000"/>
                  </a:srgbClr>
                </a:solidFill>
                <a:prstDash val="solid"/>
              </a:ln>
              <a:solidFill>
                <a:srgbClr val="2706EA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9600" b="1" i="0" u="none" strike="noStrike" kern="1200" cap="none" spc="0" normalizeH="0" baseline="0" noProof="0" dirty="0">
                <a:ln w="19050">
                  <a:solidFill>
                    <a:srgbClr val="4F271C">
                      <a:tint val="1000"/>
                    </a:srgbClr>
                  </a:solidFill>
                  <a:prstDash val="solid"/>
                </a:ln>
                <a:solidFill>
                  <a:srgbClr val="2706E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rPr>
              <a:t>蒞臨指導</a:t>
            </a:r>
          </a:p>
        </p:txBody>
      </p:sp>
    </p:spTree>
    <p:extLst>
      <p:ext uri="{BB962C8B-B14F-4D97-AF65-F5344CB8AC3E}">
        <p14:creationId xmlns:p14="http://schemas.microsoft.com/office/powerpoint/2010/main" val="111289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5513" y="115888"/>
            <a:ext cx="5800725" cy="1000125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資訊教育與網路宣導</a:t>
            </a:r>
          </a:p>
        </p:txBody>
      </p:sp>
      <p:pic>
        <p:nvPicPr>
          <p:cNvPr id="12291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981075"/>
            <a:ext cx="4464050" cy="5761038"/>
          </a:xfrm>
        </p:spPr>
      </p:pic>
    </p:spTree>
    <p:extLst>
      <p:ext uri="{BB962C8B-B14F-4D97-AF65-F5344CB8AC3E}">
        <p14:creationId xmlns:p14="http://schemas.microsoft.com/office/powerpoint/2010/main" val="28538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187450" y="260350"/>
            <a:ext cx="7561263" cy="1296988"/>
          </a:xfrm>
          <a:prstGeom prst="flowChartDocument">
            <a:avLst/>
          </a:prstGeom>
          <a:solidFill>
            <a:srgbClr val="FF99CC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  <a:contourClr>
              <a:srgbClr val="FF99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校園及交通安全宣導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116013" y="2420938"/>
          <a:ext cx="7777162" cy="3494069"/>
        </p:xfrm>
        <a:graphic>
          <a:graphicData uri="http://schemas.openxmlformats.org/drawingml/2006/table">
            <a:tbl>
              <a:tblPr/>
              <a:tblGrid>
                <a:gridCol w="1550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14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   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    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       </a:t>
                      </a:r>
                      <a:r>
                        <a:rPr kumimoji="0" 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星期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</a:rPr>
                        <a:t>年級</a:t>
                      </a:r>
                      <a:endParaRPr kumimoji="0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</a:txBody>
                  <a:tcPr marL="16925" marR="169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星期一</a:t>
                      </a:r>
                      <a:endParaRPr kumimoji="0" 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</a:txBody>
                  <a:tcPr marL="16925" marR="169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星期二</a:t>
                      </a:r>
                      <a:endParaRPr kumimoji="0" 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</a:txBody>
                  <a:tcPr marL="16925" marR="169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星期三</a:t>
                      </a:r>
                      <a:endParaRPr kumimoji="0" 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</a:txBody>
                  <a:tcPr marL="16925" marR="169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星期四</a:t>
                      </a:r>
                      <a:endParaRPr kumimoji="0" 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</a:txBody>
                  <a:tcPr marL="16925" marR="169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星期五</a:t>
                      </a:r>
                      <a:endParaRPr kumimoji="0" 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</a:txBody>
                  <a:tcPr marL="16925" marR="169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備註</a:t>
                      </a:r>
                      <a:endParaRPr kumimoji="0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</a:txBody>
                  <a:tcPr marL="16925" marR="169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低（一、二）年級</a:t>
                      </a:r>
                      <a:endParaRPr kumimoji="0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</a:txBody>
                  <a:tcPr marL="16925" marR="169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12</a:t>
                      </a:r>
                      <a:r>
                        <a:rPr kumimoji="0" 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：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40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</a:rPr>
                        <a:t>家長接送在</a:t>
                      </a:r>
                      <a:endParaRPr kumimoji="0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</a:rPr>
                        <a:t>學校側門</a:t>
                      </a:r>
                      <a:endParaRPr kumimoji="0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</a:txBody>
                  <a:tcPr marL="16925" marR="169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15</a:t>
                      </a:r>
                      <a:r>
                        <a:rPr kumimoji="0" 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：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30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</a:rPr>
                        <a:t>家長接送在</a:t>
                      </a:r>
                      <a:endParaRPr kumimoji="0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</a:rPr>
                        <a:t>通學步道</a:t>
                      </a:r>
                      <a:endParaRPr kumimoji="0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</a:txBody>
                  <a:tcPr marL="16925" marR="169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12</a:t>
                      </a: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：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40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</a:rPr>
                        <a:t>家長接送在</a:t>
                      </a:r>
                      <a:endParaRPr kumimoji="0" 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</a:rPr>
                        <a:t>通學步道</a:t>
                      </a:r>
                      <a:endParaRPr kumimoji="0" 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</a:txBody>
                  <a:tcPr marL="16925" marR="169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12</a:t>
                      </a:r>
                      <a:r>
                        <a:rPr kumimoji="0" 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：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40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</a:rPr>
                        <a:t>家長接送在</a:t>
                      </a:r>
                      <a:endParaRPr kumimoji="0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</a:rPr>
                        <a:t>學校側門</a:t>
                      </a:r>
                      <a:endParaRPr kumimoji="0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</a:txBody>
                  <a:tcPr marL="16925" marR="169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12</a:t>
                      </a: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：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40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</a:rPr>
                        <a:t>家長接送在</a:t>
                      </a:r>
                      <a:endParaRPr kumimoji="0" 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</a:rPr>
                        <a:t>通學步道</a:t>
                      </a:r>
                      <a:endParaRPr kumimoji="0" 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</a:txBody>
                  <a:tcPr marL="16925" marR="169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雨天</a:t>
                      </a:r>
                      <a:r>
                        <a:rPr kumimoji="0" 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家長接送</a:t>
                      </a:r>
                      <a:endParaRPr kumimoji="0" 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一律在</a:t>
                      </a:r>
                      <a:r>
                        <a:rPr kumimoji="0" 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學校側門</a:t>
                      </a:r>
                      <a:endParaRPr kumimoji="0" 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</a:txBody>
                  <a:tcPr marL="16925" marR="169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中（三、四）年級</a:t>
                      </a:r>
                      <a:endParaRPr kumimoji="0" 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</a:txBody>
                  <a:tcPr marL="16925" marR="169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15</a:t>
                      </a:r>
                      <a:r>
                        <a:rPr kumimoji="0" 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：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30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</a:rPr>
                        <a:t>家長接送在</a:t>
                      </a:r>
                      <a:endParaRPr kumimoji="0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</a:rPr>
                        <a:t>通學步道</a:t>
                      </a:r>
                      <a:endParaRPr kumimoji="0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</a:txBody>
                  <a:tcPr marL="16925" marR="169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15</a:t>
                      </a:r>
                      <a:r>
                        <a:rPr kumimoji="0" 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：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30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</a:rPr>
                        <a:t>家長接送在</a:t>
                      </a:r>
                      <a:endParaRPr kumimoji="0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</a:rPr>
                        <a:t>通學步道</a:t>
                      </a:r>
                      <a:endParaRPr kumimoji="0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</a:txBody>
                  <a:tcPr marL="16925" marR="169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高（五、六）年級</a:t>
                      </a:r>
                      <a:endParaRPr kumimoji="0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</a:txBody>
                  <a:tcPr marL="16925" marR="169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15</a:t>
                      </a:r>
                      <a:r>
                        <a:rPr kumimoji="0" 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：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  <a:cs typeface="Times New Roman" pitchFamily="18" charset="0"/>
                        </a:rPr>
                        <a:t>30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</a:rPr>
                        <a:t>家長接送在</a:t>
                      </a:r>
                      <a:endParaRPr kumimoji="0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特粗楷體" pitchFamily="49" charset="-120"/>
                          <a:ea typeface="華康特粗楷體" pitchFamily="49" charset="-120"/>
                        </a:rPr>
                        <a:t>通學步道</a:t>
                      </a:r>
                      <a:endParaRPr kumimoji="0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特粗楷體" pitchFamily="49" charset="-120"/>
                        <a:ea typeface="華康特粗楷體" pitchFamily="49" charset="-120"/>
                        <a:cs typeface="Times New Roman" pitchFamily="18" charset="0"/>
                      </a:endParaRPr>
                    </a:p>
                  </a:txBody>
                  <a:tcPr marL="16925" marR="169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標題 1"/>
          <p:cNvSpPr txBox="1">
            <a:spLocks/>
          </p:cNvSpPr>
          <p:nvPr/>
        </p:nvSpPr>
        <p:spPr>
          <a:xfrm>
            <a:off x="1116013" y="1700213"/>
            <a:ext cx="7777162" cy="9350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上放學時間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   上學時間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:07:15~07:45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    放學時間參考下列表格       </a:t>
            </a:r>
          </a:p>
        </p:txBody>
      </p:sp>
      <p:sp>
        <p:nvSpPr>
          <p:cNvPr id="13352" name="Rectangle 3"/>
          <p:cNvSpPr>
            <a:spLocks noChangeArrowheads="1"/>
          </p:cNvSpPr>
          <p:nvPr/>
        </p:nvSpPr>
        <p:spPr bwMode="auto">
          <a:xfrm>
            <a:off x="1042988" y="5842000"/>
            <a:ext cx="784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桃園市立山腳國小晴天放學時間及家長接送區一覽表</a:t>
            </a:r>
            <a:endParaRPr kumimoji="1" lang="zh-TW" altLang="zh-TW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※以上表格為</a:t>
            </a:r>
            <a:r>
              <a:rPr kumimoji="1" lang="zh-TW" altLang="zh-TW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放學鐘響時間</a:t>
            </a:r>
            <a:r>
              <a:rPr kumimoji="1" lang="zh-TW" altLang="zh-TW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，集合整隊約</a:t>
            </a:r>
            <a:r>
              <a:rPr kumimoji="1" lang="en-US" altLang="zh-TW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5-10</a:t>
            </a:r>
            <a:r>
              <a:rPr kumimoji="1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分鐘後</a:t>
            </a:r>
            <a:r>
              <a:rPr kumimoji="1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，學生開始離校，請家長耐心等候</a:t>
            </a: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355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7" descr="14b72aaa8ea7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992888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內容版面配置區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>
                <a:solidFill>
                  <a:srgbClr val="FF0000"/>
                </a:solidFill>
                <a:latin typeface="華康特粗楷體" pitchFamily="49" charset="-120"/>
                <a:ea typeface="華康特粗楷體" pitchFamily="49" charset="-120"/>
              </a:rPr>
              <a:t>家長接送請勿將汽機車停於校門口</a:t>
            </a:r>
          </a:p>
        </p:txBody>
      </p:sp>
      <p:sp>
        <p:nvSpPr>
          <p:cNvPr id="21" name="AutoShape 3"/>
          <p:cNvSpPr>
            <a:spLocks noGrp="1" noChangeArrowheads="1"/>
          </p:cNvSpPr>
          <p:nvPr>
            <p:ph type="title"/>
          </p:nvPr>
        </p:nvSpPr>
        <p:spPr bwMode="auto"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FFFF00"/>
                </a:solidFill>
                <a:latin typeface="Verdana" pitchFamily="34" charset="0"/>
              </a:rPr>
              <a:t>校園及交通安全宣導</a:t>
            </a:r>
          </a:p>
        </p:txBody>
      </p:sp>
      <p:pic>
        <p:nvPicPr>
          <p:cNvPr id="25" name="圖片 24" descr="IMG_97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276872"/>
            <a:ext cx="5699712" cy="41164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" name="乘號 25"/>
          <p:cNvSpPr/>
          <p:nvPr/>
        </p:nvSpPr>
        <p:spPr>
          <a:xfrm>
            <a:off x="3708400" y="4149725"/>
            <a:ext cx="2159000" cy="20161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29874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4b72aaa8ea7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112" y="188640"/>
            <a:ext cx="7992888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1435100" y="1557338"/>
            <a:ext cx="7499350" cy="4824412"/>
          </a:xfrm>
        </p:spPr>
        <p:txBody>
          <a:bodyPr/>
          <a:lstStyle/>
          <a:p>
            <a:r>
              <a:rPr lang="zh-TW" altLang="en-US" sz="2800">
                <a:solidFill>
                  <a:srgbClr val="FF0000"/>
                </a:solidFill>
                <a:latin typeface="華康特粗楷體" pitchFamily="49" charset="-120"/>
                <a:ea typeface="華康特粗楷體" pitchFamily="49" charset="-120"/>
              </a:rPr>
              <a:t>上學走一段健康又安全</a:t>
            </a:r>
            <a:r>
              <a:rPr lang="zh-TW" altLang="en-US" sz="2800">
                <a:latin typeface="華康特粗楷體" pitchFamily="49" charset="-120"/>
                <a:ea typeface="華康特粗楷體" pitchFamily="49" charset="-120"/>
              </a:rPr>
              <a:t>：南山路</a:t>
            </a:r>
            <a:r>
              <a:rPr lang="en-US" altLang="zh-TW" sz="2800">
                <a:latin typeface="華康特粗楷體" pitchFamily="49" charset="-120"/>
                <a:ea typeface="華康特粗楷體" pitchFamily="49" charset="-120"/>
              </a:rPr>
              <a:t>430</a:t>
            </a:r>
            <a:r>
              <a:rPr lang="zh-TW" altLang="en-US" sz="2800">
                <a:latin typeface="華康特粗楷體" pitchFamily="49" charset="-120"/>
                <a:ea typeface="華康特粗楷體" pitchFamily="49" charset="-120"/>
              </a:rPr>
              <a:t>巷前下車</a:t>
            </a:r>
            <a:endParaRPr lang="en-US" altLang="zh-TW" sz="2800">
              <a:latin typeface="華康特粗楷體" pitchFamily="49" charset="-120"/>
              <a:ea typeface="華康特粗楷體" pitchFamily="49" charset="-120"/>
            </a:endParaRPr>
          </a:p>
          <a:p>
            <a:endParaRPr lang="zh-TW" altLang="en-US"/>
          </a:p>
        </p:txBody>
      </p:sp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 bwMode="auto"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FFFF00"/>
                </a:solidFill>
                <a:latin typeface="Verdana" pitchFamily="34" charset="0"/>
              </a:rPr>
              <a:t>校園及交通安全宣導</a:t>
            </a:r>
          </a:p>
        </p:txBody>
      </p:sp>
      <p:pic>
        <p:nvPicPr>
          <p:cNvPr id="50178" name="Picture 2" descr="\\163.30.66.9\共用資料\107學年度\學務處\●105訓導處活動相片\交通安全\20160910_072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420888"/>
            <a:ext cx="6912768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6" name="文字方塊 5"/>
          <p:cNvSpPr txBox="1">
            <a:spLocks noChangeArrowheads="1"/>
          </p:cNvSpPr>
          <p:nvPr/>
        </p:nvSpPr>
        <p:spPr bwMode="auto">
          <a:xfrm>
            <a:off x="5940425" y="2420938"/>
            <a:ext cx="8001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儷粗黑" pitchFamily="49" charset="-120"/>
                <a:ea typeface="華康儷粗黑" pitchFamily="49" charset="-120"/>
                <a:cs typeface="+mn-cs"/>
              </a:rPr>
              <a:t>紅線後方下車點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6948488" y="5516563"/>
            <a:ext cx="719137" cy="504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562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4b72aaa8ea7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112" y="305272"/>
            <a:ext cx="7992888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971550" y="1447800"/>
            <a:ext cx="8172450" cy="612775"/>
          </a:xfrm>
        </p:spPr>
        <p:txBody>
          <a:bodyPr/>
          <a:lstStyle/>
          <a:p>
            <a:r>
              <a:rPr lang="zh-TW" altLang="en-US">
                <a:solidFill>
                  <a:srgbClr val="FF0000"/>
                </a:solidFill>
                <a:latin typeface="華康特粗楷體" pitchFamily="49" charset="-120"/>
                <a:ea typeface="華康特粗楷體" pitchFamily="49" charset="-120"/>
              </a:rPr>
              <a:t>南山路</a:t>
            </a:r>
            <a:r>
              <a:rPr lang="en-US" altLang="zh-TW">
                <a:solidFill>
                  <a:srgbClr val="FF0000"/>
                </a:solidFill>
                <a:latin typeface="華康特粗楷體" pitchFamily="49" charset="-120"/>
                <a:ea typeface="華康特粗楷體" pitchFamily="49" charset="-120"/>
              </a:rPr>
              <a:t>430</a:t>
            </a:r>
            <a:r>
              <a:rPr lang="zh-TW" altLang="en-US">
                <a:solidFill>
                  <a:srgbClr val="FF0000"/>
                </a:solidFill>
                <a:latin typeface="華康特粗楷體" pitchFamily="49" charset="-120"/>
                <a:ea typeface="華康特粗楷體" pitchFamily="49" charset="-120"/>
              </a:rPr>
              <a:t>巷通學步道</a:t>
            </a:r>
            <a:r>
              <a:rPr lang="en-US" altLang="zh-TW">
                <a:solidFill>
                  <a:srgbClr val="FF0000"/>
                </a:solidFill>
                <a:latin typeface="華康特粗楷體" pitchFamily="49" charset="-120"/>
                <a:ea typeface="華康特粗楷體" pitchFamily="49" charset="-120"/>
              </a:rPr>
              <a:t>07:00-08:00</a:t>
            </a:r>
            <a:r>
              <a:rPr lang="zh-TW" altLang="en-US">
                <a:solidFill>
                  <a:srgbClr val="FF0000"/>
                </a:solidFill>
                <a:latin typeface="華康特粗楷體" pitchFamily="49" charset="-120"/>
                <a:ea typeface="華康特粗楷體" pitchFamily="49" charset="-120"/>
              </a:rPr>
              <a:t>禁止汽車進入</a:t>
            </a:r>
          </a:p>
        </p:txBody>
      </p:sp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 bwMode="auto"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FFFF00"/>
                </a:solidFill>
                <a:latin typeface="Verdana" pitchFamily="34" charset="0"/>
              </a:rPr>
              <a:t>校園及交通安全宣導</a:t>
            </a:r>
          </a:p>
        </p:txBody>
      </p:sp>
      <p:pic>
        <p:nvPicPr>
          <p:cNvPr id="52226" name="Picture 2" descr="\\163.30.66.9\共用資料\107學年度\學務處\●105訓導處活動相片\交通安全\20160901_073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492896"/>
            <a:ext cx="6602224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向右箭號 5"/>
          <p:cNvSpPr/>
          <p:nvPr/>
        </p:nvSpPr>
        <p:spPr>
          <a:xfrm>
            <a:off x="4211638" y="2852738"/>
            <a:ext cx="1008062" cy="5762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6084888" y="3716338"/>
            <a:ext cx="1008062" cy="5762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409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14b72aaa8ea7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112" y="305272"/>
            <a:ext cx="7992888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騎車接送大人小孩都戴安全帽</a:t>
            </a:r>
          </a:p>
        </p:txBody>
      </p:sp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 bwMode="auto">
          <a:prstGeom prst="flowChartDocument">
            <a:avLst/>
          </a:prstGeom>
          <a:solidFill>
            <a:srgbClr val="FF99CC"/>
          </a:solidFill>
          <a:ln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FFFF00"/>
                </a:solidFill>
                <a:latin typeface="Verdana" pitchFamily="34" charset="0"/>
              </a:rPr>
              <a:t>校園及交通安全宣導</a:t>
            </a:r>
          </a:p>
        </p:txBody>
      </p:sp>
      <p:pic>
        <p:nvPicPr>
          <p:cNvPr id="5" name="Picture 8" descr="DSC_68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76872"/>
            <a:ext cx="5832648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5493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3263</TotalTime>
  <Words>1723</Words>
  <Application>Microsoft Office PowerPoint</Application>
  <PresentationFormat>如螢幕大小 (4:3)</PresentationFormat>
  <Paragraphs>181</Paragraphs>
  <Slides>39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53" baseType="lpstr">
      <vt:lpstr>SimHei</vt:lpstr>
      <vt:lpstr>華康中黑體</vt:lpstr>
      <vt:lpstr>華康特粗楷體</vt:lpstr>
      <vt:lpstr>華康儷粗黑</vt:lpstr>
      <vt:lpstr>微軟正黑體</vt:lpstr>
      <vt:lpstr>新細明體</vt:lpstr>
      <vt:lpstr>標楷體</vt:lpstr>
      <vt:lpstr>Arial</vt:lpstr>
      <vt:lpstr>Calibri</vt:lpstr>
      <vt:lpstr>Gill Sans MT</vt:lpstr>
      <vt:lpstr>Times New Roman</vt:lpstr>
      <vt:lpstr>Verdana</vt:lpstr>
      <vt:lpstr>Wingdings 2</vt:lpstr>
      <vt:lpstr>1_夏至</vt:lpstr>
      <vt:lpstr>‧家長可進入教育部十二年國    教宣導網站進行了解。 ‧連結:十二年國民基本教育    宣導媒材「微電影」 (短影片長10分鐘) http://12basic.edu.tw/ </vt:lpstr>
      <vt:lpstr>國民中小學教學正常化─我的未來有無限可能  家長可上網站參考年國教相關問題    </vt:lpstr>
      <vt:lpstr>資訊教育與網路宣導</vt:lpstr>
      <vt:lpstr>資訊教育與網路宣導</vt:lpstr>
      <vt:lpstr>PowerPoint 簡報</vt:lpstr>
      <vt:lpstr>校園及交通安全宣導</vt:lpstr>
      <vt:lpstr>校園及交通安全宣導</vt:lpstr>
      <vt:lpstr>校園及交通安全宣導</vt:lpstr>
      <vt:lpstr>校園及交通安全宣導</vt:lpstr>
      <vt:lpstr>校園及交通安全宣導</vt:lpstr>
      <vt:lpstr>防災防震宣導</vt:lpstr>
      <vt:lpstr>防災防震宣導</vt:lpstr>
      <vt:lpstr>防災防震宣導</vt:lpstr>
      <vt:lpstr>PowerPoint 簡報</vt:lpstr>
      <vt:lpstr>友善校園宣導:反霸凌宣導</vt:lpstr>
      <vt:lpstr>友善校園宣導:反毒宣導</vt:lpstr>
      <vt:lpstr>友善校園宣導:反毒宣導</vt:lpstr>
      <vt:lpstr>友善校園宣導:反黑</vt:lpstr>
      <vt:lpstr>‧配合老師教導孩子重視自己的身體自     主權，對不受歡迎的騷擾應勇敢說『     不』，我們有權利拒絕任何我們「感     覺不舒服的行為」。  ‧教導孩童：別人對我好，我也對別人      好，有來有往互相支持才是好朋友，     不管他/她跟我是不是同一個性別。  </vt:lpstr>
      <vt:lpstr>戲水安全宣導</vt:lpstr>
      <vt:lpstr>健康促進宣導:反菸、拒檳</vt:lpstr>
      <vt:lpstr>健康促進宣導:預防流感、腸病毒</vt:lpstr>
      <vt:lpstr>健康促進宣導:視力保健</vt:lpstr>
      <vt:lpstr>健康促進宣導:口腔衛生</vt:lpstr>
      <vt:lpstr>健康促進宣導:健康體位</vt:lpstr>
      <vt:lpstr>健康促進宣導:愛滋病防治</vt:lpstr>
      <vt:lpstr>健康促進宣導:預防登革熱</vt:lpstr>
      <vt:lpstr>環境教育宣導:節能減碳</vt:lpstr>
      <vt:lpstr>環境教育宣導:拒絕PM2.5</vt:lpstr>
      <vt:lpstr>        認識天天安心食材： 1.有機蔬菜(一週三天)   2.吉園圃蔬菜(一週一天) 3.非基因改造食品 </vt:lpstr>
      <vt:lpstr>有機蔬菜……</vt:lpstr>
      <vt:lpstr>有機蔬菜……</vt:lpstr>
      <vt:lpstr>吉園圃蔬果……</vt:lpstr>
      <vt:lpstr>非基因改造食品……</vt:lpstr>
      <vt:lpstr>家庭教育一起來</vt:lpstr>
      <vt:lpstr>~家庭教育宣導~健康家庭168</vt:lpstr>
      <vt:lpstr>~家庭教育~健康家庭168</vt:lpstr>
      <vt:lpstr>~家庭教育~健康家庭168</vt:lpstr>
      <vt:lpstr>桃園市蘆竹區山腳國民小學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</dc:creator>
  <cp:lastModifiedBy>User</cp:lastModifiedBy>
  <cp:revision>141</cp:revision>
  <dcterms:created xsi:type="dcterms:W3CDTF">2014-02-13T06:34:53Z</dcterms:created>
  <dcterms:modified xsi:type="dcterms:W3CDTF">2021-09-14T06:15:10Z</dcterms:modified>
</cp:coreProperties>
</file>